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358" r:id="rId3"/>
    <p:sldId id="362" r:id="rId4"/>
    <p:sldId id="363" r:id="rId5"/>
    <p:sldId id="370" r:id="rId6"/>
    <p:sldId id="372" r:id="rId7"/>
    <p:sldId id="361" r:id="rId8"/>
    <p:sldId id="359" r:id="rId9"/>
    <p:sldId id="364" r:id="rId10"/>
    <p:sldId id="371" r:id="rId11"/>
    <p:sldId id="368" r:id="rId12"/>
    <p:sldId id="369" r:id="rId13"/>
    <p:sldId id="303" r:id="rId14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:p15="http://schemas.microsoft.com/office/powerpoint/2012/main" xmlns="" userId="S-1-5-21-3140274975-3124252904-1470287901-2755" providerId="AD"/>
      </p:ext>
    </p:extLst>
  </p:cmAuthor>
  <p:cmAuthor id="2" name="Андрій Зайцев" initials="АЗ" lastIdx="1" clrIdx="1">
    <p:extLst>
      <p:ext uri="{19B8F6BF-5375-455C-9EA6-DF929625EA0E}">
        <p15:presenceInfo xmlns:p15="http://schemas.microsoft.com/office/powerpoint/2012/main" xmlns="" userId="S-1-5-21-3140274975-3124252904-1470287901-216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B07BD7"/>
    <a:srgbClr val="F79B4F"/>
    <a:srgbClr val="AEA472"/>
    <a:srgbClr val="4578B5"/>
    <a:srgbClr val="001746"/>
    <a:srgbClr val="F5750B"/>
    <a:srgbClr val="9D1D03"/>
    <a:srgbClr val="EBC8C7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1" autoAdjust="0"/>
    <p:restoredTop sz="96101" autoAdjust="0"/>
  </p:normalViewPr>
  <p:slideViewPr>
    <p:cSldViewPr>
      <p:cViewPr>
        <p:scale>
          <a:sx n="68" d="100"/>
          <a:sy n="68" d="100"/>
        </p:scale>
        <p:origin x="-775" y="-7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1A9415-CC21-4F95-A0BE-45CF88934E25}" type="doc">
      <dgm:prSet loTypeId="urn:microsoft.com/office/officeart/2005/8/layout/arrow6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983C6EB0-76F6-4943-AB10-D4E7586FBD1B}">
      <dgm:prSet custT="1"/>
      <dgm:spPr/>
      <dgm:t>
        <a:bodyPr/>
        <a:lstStyle/>
        <a:p>
          <a:pPr algn="l"/>
          <a:r>
            <a:rPr lang="ru-RU" sz="1800" b="1" dirty="0">
              <a:latin typeface="Roboto" panose="02000000000000000000" pitchFamily="2" charset="0"/>
              <a:ea typeface="Roboto" panose="02000000000000000000" pitchFamily="2" charset="0"/>
            </a:rPr>
            <a:t>Закон </a:t>
          </a:r>
          <a:r>
            <a:rPr lang="ru-RU" sz="1800" b="1" dirty="0" err="1">
              <a:latin typeface="Roboto" panose="02000000000000000000" pitchFamily="2" charset="0"/>
              <a:ea typeface="Roboto" panose="02000000000000000000" pitchFamily="2" charset="0"/>
            </a:rPr>
            <a:t>України</a:t>
          </a:r>
          <a:r>
            <a:rPr lang="ru-RU" sz="1800" b="1" dirty="0">
              <a:latin typeface="Roboto" panose="02000000000000000000" pitchFamily="2" charset="0"/>
              <a:ea typeface="Roboto" panose="02000000000000000000" pitchFamily="2" charset="0"/>
            </a:rPr>
            <a:t> «Про </a:t>
          </a:r>
          <a:r>
            <a:rPr lang="ru-RU" sz="1800" b="1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800" b="1" dirty="0">
              <a:latin typeface="Roboto" panose="02000000000000000000" pitchFamily="2" charset="0"/>
              <a:ea typeface="Roboto" panose="02000000000000000000" pitchFamily="2" charset="0"/>
            </a:rPr>
            <a:t>»</a:t>
          </a:r>
          <a:endParaRPr lang="ru-UA" sz="1800" b="1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81810682-BC05-44DF-83B1-99462DF33464}" type="parTrans" cxnId="{3390B643-6197-4327-91FD-5E83CAE01DAE}">
      <dgm:prSet/>
      <dgm:spPr/>
      <dgm:t>
        <a:bodyPr/>
        <a:lstStyle/>
        <a:p>
          <a:endParaRPr lang="x-none"/>
        </a:p>
      </dgm:t>
    </dgm:pt>
    <dgm:pt modelId="{0C7F57CB-E165-438D-9272-FC7251AA862B}" type="sibTrans" cxnId="{3390B643-6197-4327-91FD-5E83CAE01DAE}">
      <dgm:prSet/>
      <dgm:spPr/>
      <dgm:t>
        <a:bodyPr/>
        <a:lstStyle/>
        <a:p>
          <a:endParaRPr lang="x-none"/>
        </a:p>
      </dgm:t>
    </dgm:pt>
    <dgm:pt modelId="{FBA86BE0-3CFF-475B-8039-B917A85EBDDA}">
      <dgm:prSet/>
      <dgm:spPr/>
      <dgm:t>
        <a:bodyPr/>
        <a:lstStyle/>
        <a:p>
          <a:pPr algn="just"/>
          <a:r>
            <a:rPr lang="ru-RU" dirty="0">
              <a:latin typeface="Roboto" panose="02000000000000000000" pitchFamily="2" charset="0"/>
              <a:ea typeface="Roboto" panose="02000000000000000000" pitchFamily="2" charset="0"/>
            </a:rPr>
            <a:t>Постанова №182 </a:t>
          </a:r>
          <a:r>
            <a:rPr lang="ru-RU" dirty="0" err="1">
              <a:latin typeface="Roboto" panose="02000000000000000000" pitchFamily="2" charset="0"/>
              <a:ea typeface="Roboto" panose="02000000000000000000" pitchFamily="2" charset="0"/>
            </a:rPr>
            <a:t>від</a:t>
          </a:r>
          <a:r>
            <a:rPr lang="ru-RU" dirty="0">
              <a:latin typeface="Roboto" panose="02000000000000000000" pitchFamily="2" charset="0"/>
              <a:ea typeface="Roboto" panose="02000000000000000000" pitchFamily="2" charset="0"/>
            </a:rPr>
            <a:t> 25.12.2023 року, </a:t>
          </a:r>
          <a:r>
            <a:rPr lang="ru-RU" dirty="0" err="1">
              <a:latin typeface="Roboto" panose="02000000000000000000" pitchFamily="2" charset="0"/>
              <a:ea typeface="Roboto" panose="02000000000000000000" pitchFamily="2" charset="0"/>
            </a:rPr>
            <a:t>якою</a:t>
          </a:r>
          <a:r>
            <a:rPr lang="ru-RU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dirty="0" err="1">
              <a:latin typeface="Roboto" panose="02000000000000000000" pitchFamily="2" charset="0"/>
              <a:ea typeface="Roboto" panose="02000000000000000000" pitchFamily="2" charset="0"/>
            </a:rPr>
            <a:t>затверджено</a:t>
          </a:r>
          <a:r>
            <a:rPr lang="ru-RU" dirty="0">
              <a:latin typeface="Roboto" panose="02000000000000000000" pitchFamily="2" charset="0"/>
              <a:ea typeface="Roboto" panose="02000000000000000000" pitchFamily="2" charset="0"/>
            </a:rPr>
            <a:t> «</a:t>
          </a:r>
          <a:r>
            <a:rPr lang="ru-RU" dirty="0" err="1">
              <a:latin typeface="Roboto" panose="02000000000000000000" pitchFamily="2" charset="0"/>
              <a:ea typeface="Roboto" panose="02000000000000000000" pitchFamily="2" charset="0"/>
            </a:rPr>
            <a:t>Положення</a:t>
          </a:r>
          <a:r>
            <a:rPr lang="ru-RU" dirty="0">
              <a:latin typeface="Roboto" panose="02000000000000000000" pitchFamily="2" charset="0"/>
              <a:ea typeface="Roboto" panose="02000000000000000000" pitchFamily="2" charset="0"/>
            </a:rPr>
            <a:t> про</a:t>
          </a:r>
          <a:r>
            <a:rPr lang="uk-UA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dirty="0">
              <a:latin typeface="Roboto" panose="02000000000000000000" pitchFamily="2" charset="0"/>
              <a:ea typeface="Roboto" panose="02000000000000000000" pitchFamily="2" charset="0"/>
            </a:rPr>
            <a:t>характеристики та </a:t>
          </a:r>
          <a:r>
            <a:rPr lang="ru-RU" dirty="0" err="1">
              <a:latin typeface="Roboto" panose="02000000000000000000" pitchFamily="2" charset="0"/>
              <a:ea typeface="Roboto" panose="02000000000000000000" pitchFamily="2" charset="0"/>
            </a:rPr>
            <a:t>класифікаційні</a:t>
          </a:r>
          <a:r>
            <a:rPr lang="ru-RU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dirty="0" err="1">
              <a:latin typeface="Roboto" panose="02000000000000000000" pitchFamily="2" charset="0"/>
              <a:ea typeface="Roboto" panose="02000000000000000000" pitchFamily="2" charset="0"/>
            </a:rPr>
            <a:t>ознаки</a:t>
          </a:r>
          <a:r>
            <a:rPr lang="ru-RU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dirty="0" err="1">
              <a:latin typeface="Roboto" panose="02000000000000000000" pitchFamily="2" charset="0"/>
              <a:ea typeface="Roboto" panose="02000000000000000000" pitchFamily="2" charset="0"/>
            </a:rPr>
            <a:t>класів</a:t>
          </a:r>
          <a:r>
            <a:rPr lang="ru-RU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dirty="0">
              <a:latin typeface="Roboto" panose="02000000000000000000" pitchFamily="2" charset="0"/>
              <a:ea typeface="Roboto" panose="02000000000000000000" pitchFamily="2" charset="0"/>
            </a:rPr>
            <a:t>,</a:t>
          </a:r>
          <a:r>
            <a:rPr lang="uk-UA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dirty="0" err="1">
              <a:latin typeface="Roboto" panose="02000000000000000000" pitchFamily="2" charset="0"/>
              <a:ea typeface="Roboto" panose="02000000000000000000" pitchFamily="2" charset="0"/>
            </a:rPr>
            <a:t>особливості</a:t>
          </a:r>
          <a:r>
            <a:rPr lang="ru-RU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dirty="0" err="1">
              <a:latin typeface="Roboto" panose="02000000000000000000" pitchFamily="2" charset="0"/>
              <a:ea typeface="Roboto" panose="02000000000000000000" pitchFamily="2" charset="0"/>
            </a:rPr>
            <a:t>здійснення</a:t>
          </a:r>
          <a:r>
            <a:rPr lang="uk-UA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dirty="0" err="1">
              <a:latin typeface="Roboto" panose="02000000000000000000" pitchFamily="2" charset="0"/>
              <a:ea typeface="Roboto" panose="02000000000000000000" pitchFamily="2" charset="0"/>
            </a:rPr>
            <a:t>діяльності</a:t>
          </a:r>
          <a:r>
            <a:rPr lang="ru-RU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dirty="0" err="1">
              <a:latin typeface="Roboto" panose="02000000000000000000" pitchFamily="2" charset="0"/>
              <a:ea typeface="Roboto" panose="02000000000000000000" pitchFamily="2" charset="0"/>
            </a:rPr>
            <a:t>зі</a:t>
          </a:r>
          <a:r>
            <a:rPr lang="uk-UA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dirty="0">
              <a:latin typeface="Roboto" panose="02000000000000000000" pitchFamily="2" charset="0"/>
              <a:ea typeface="Roboto" panose="02000000000000000000" pitchFamily="2" charset="0"/>
            </a:rPr>
            <a:t> та </a:t>
          </a:r>
          <a:r>
            <a:rPr lang="ru-RU" dirty="0" err="1">
              <a:latin typeface="Roboto" panose="02000000000000000000" pitchFamily="2" charset="0"/>
              <a:ea typeface="Roboto" panose="02000000000000000000" pitchFamily="2" charset="0"/>
            </a:rPr>
            <a:t>укладання</a:t>
          </a:r>
          <a:r>
            <a:rPr lang="ru-RU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dirty="0" err="1">
              <a:latin typeface="Roboto" panose="02000000000000000000" pitchFamily="2" charset="0"/>
              <a:ea typeface="Roboto" panose="02000000000000000000" pitchFamily="2" charset="0"/>
            </a:rPr>
            <a:t>договорів</a:t>
          </a:r>
          <a:r>
            <a:rPr lang="ru-RU" dirty="0">
              <a:latin typeface="Roboto" panose="02000000000000000000" pitchFamily="2" charset="0"/>
              <a:ea typeface="Roboto" panose="02000000000000000000" pitchFamily="2" charset="0"/>
            </a:rPr>
            <a:t> за </a:t>
          </a:r>
          <a:r>
            <a:rPr lang="ru-RU" dirty="0" err="1">
              <a:latin typeface="Roboto" panose="02000000000000000000" pitchFamily="2" charset="0"/>
              <a:ea typeface="Roboto" panose="02000000000000000000" pitchFamily="2" charset="0"/>
            </a:rPr>
            <a:t>класами</a:t>
          </a:r>
          <a:r>
            <a:rPr lang="ru-RU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dirty="0">
              <a:latin typeface="Roboto" panose="02000000000000000000" pitchFamily="2" charset="0"/>
              <a:ea typeface="Roboto" panose="02000000000000000000" pitchFamily="2" charset="0"/>
            </a:rPr>
            <a:t>» та самим</a:t>
          </a:r>
          <a:r>
            <a:rPr lang="uk-UA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dirty="0" err="1">
              <a:latin typeface="Roboto" panose="02000000000000000000" pitchFamily="2" charset="0"/>
              <a:ea typeface="Roboto" panose="02000000000000000000" pitchFamily="2" charset="0"/>
            </a:rPr>
            <a:t>Положенням</a:t>
          </a:r>
          <a:endParaRPr lang="ru-UA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AD13B778-4A7E-4DA3-8D4B-1FC90DA8D42D}" type="parTrans" cxnId="{EF3F207E-8911-42D1-BFFE-9DE1E23CD71E}">
      <dgm:prSet/>
      <dgm:spPr/>
      <dgm:t>
        <a:bodyPr/>
        <a:lstStyle/>
        <a:p>
          <a:endParaRPr lang="x-none"/>
        </a:p>
      </dgm:t>
    </dgm:pt>
    <dgm:pt modelId="{BC8025A2-4ADA-4606-8B8B-5A287C3DFDEB}" type="sibTrans" cxnId="{EF3F207E-8911-42D1-BFFE-9DE1E23CD71E}">
      <dgm:prSet/>
      <dgm:spPr/>
      <dgm:t>
        <a:bodyPr/>
        <a:lstStyle/>
        <a:p>
          <a:endParaRPr lang="x-none"/>
        </a:p>
      </dgm:t>
    </dgm:pt>
    <dgm:pt modelId="{41B6E891-1B41-4D10-8247-70ABB4EB2D9A}" type="pres">
      <dgm:prSet presAssocID="{F41A9415-CC21-4F95-A0BE-45CF88934E25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7B3C26-378E-4D78-91BE-9A16064C9496}" type="pres">
      <dgm:prSet presAssocID="{F41A9415-CC21-4F95-A0BE-45CF88934E25}" presName="ribbon" presStyleLbl="node1" presStyleIdx="0" presStyleCnt="1" custLinFactNeighborX="1527" custLinFactNeighborY="-17748"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2645E870-98D4-4E64-94A4-7EEBE3F38E0E}" type="pres">
      <dgm:prSet presAssocID="{F41A9415-CC21-4F95-A0BE-45CF88934E25}" presName="leftArrowText" presStyleLbl="node1" presStyleIdx="0" presStyleCnt="1" custScaleX="122370" custLinFactNeighborX="-3203" custLinFactNeighborY="-4467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21EDDE-254B-4808-A752-AEFB52DB6BA1}" type="pres">
      <dgm:prSet presAssocID="{F41A9415-CC21-4F95-A0BE-45CF88934E25}" presName="rightArrowText" presStyleLbl="node1" presStyleIdx="0" presStyleCnt="1" custLinFactNeighborX="-1675" custLinFactNeighborY="-344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390B643-6197-4327-91FD-5E83CAE01DAE}" srcId="{F41A9415-CC21-4F95-A0BE-45CF88934E25}" destId="{983C6EB0-76F6-4943-AB10-D4E7586FBD1B}" srcOrd="0" destOrd="0" parTransId="{81810682-BC05-44DF-83B1-99462DF33464}" sibTransId="{0C7F57CB-E165-438D-9272-FC7251AA862B}"/>
    <dgm:cxn modelId="{3CE3152A-1C85-4C11-AC89-DB57101486F8}" type="presOf" srcId="{FBA86BE0-3CFF-475B-8039-B917A85EBDDA}" destId="{2A21EDDE-254B-4808-A752-AEFB52DB6BA1}" srcOrd="0" destOrd="0" presId="urn:microsoft.com/office/officeart/2005/8/layout/arrow6"/>
    <dgm:cxn modelId="{A56BBF8D-84FF-4932-8E29-2C374C203B7C}" type="presOf" srcId="{983C6EB0-76F6-4943-AB10-D4E7586FBD1B}" destId="{2645E870-98D4-4E64-94A4-7EEBE3F38E0E}" srcOrd="0" destOrd="0" presId="urn:microsoft.com/office/officeart/2005/8/layout/arrow6"/>
    <dgm:cxn modelId="{EF3F207E-8911-42D1-BFFE-9DE1E23CD71E}" srcId="{F41A9415-CC21-4F95-A0BE-45CF88934E25}" destId="{FBA86BE0-3CFF-475B-8039-B917A85EBDDA}" srcOrd="1" destOrd="0" parTransId="{AD13B778-4A7E-4DA3-8D4B-1FC90DA8D42D}" sibTransId="{BC8025A2-4ADA-4606-8B8B-5A287C3DFDEB}"/>
    <dgm:cxn modelId="{21EB77AD-78FC-416C-B7D0-368C0F9FE9DE}" type="presOf" srcId="{F41A9415-CC21-4F95-A0BE-45CF88934E25}" destId="{41B6E891-1B41-4D10-8247-70ABB4EB2D9A}" srcOrd="0" destOrd="0" presId="urn:microsoft.com/office/officeart/2005/8/layout/arrow6"/>
    <dgm:cxn modelId="{FBD63115-D4E0-44E5-B2EE-EEEA5A3FEEF4}" type="presParOf" srcId="{41B6E891-1B41-4D10-8247-70ABB4EB2D9A}" destId="{C77B3C26-378E-4D78-91BE-9A16064C9496}" srcOrd="0" destOrd="0" presId="urn:microsoft.com/office/officeart/2005/8/layout/arrow6"/>
    <dgm:cxn modelId="{017DA2C2-4B59-400F-94D6-287619821A55}" type="presParOf" srcId="{41B6E891-1B41-4D10-8247-70ABB4EB2D9A}" destId="{2645E870-98D4-4E64-94A4-7EEBE3F38E0E}" srcOrd="1" destOrd="0" presId="urn:microsoft.com/office/officeart/2005/8/layout/arrow6"/>
    <dgm:cxn modelId="{7737DFDD-660E-4761-A00B-5DB13682EA99}" type="presParOf" srcId="{41B6E891-1B41-4D10-8247-70ABB4EB2D9A}" destId="{2A21EDDE-254B-4808-A752-AEFB52DB6BA1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1684B7-59AD-4521-9460-A07DAC8F64A1}" type="doc">
      <dgm:prSet loTypeId="urn:microsoft.com/office/officeart/2005/8/layout/orgChart1" loCatId="hierarchy" qsTypeId="urn:microsoft.com/office/officeart/2005/8/quickstyle/3d3" qsCatId="3D" csTypeId="urn:microsoft.com/office/officeart/2005/8/colors/accent2_5" csCatId="accent2" phldr="1"/>
      <dgm:spPr/>
      <dgm:t>
        <a:bodyPr/>
        <a:lstStyle/>
        <a:p>
          <a:endParaRPr lang="x-none"/>
        </a:p>
      </dgm:t>
    </dgm:pt>
    <dgm:pt modelId="{FA0F292B-30BD-4520-A65D-57D817B35C6E}">
      <dgm:prSet/>
      <dgm:spPr>
        <a:solidFill>
          <a:srgbClr val="C00000">
            <a:alpha val="80000"/>
          </a:srgbClr>
        </a:solidFill>
      </dgm:spPr>
      <dgm:t>
        <a:bodyPr/>
        <a:lstStyle/>
        <a:p>
          <a:r>
            <a:rPr lang="uk-UA" dirty="0">
              <a:latin typeface="Roboto" panose="02000000000000000000" pitchFamily="2" charset="0"/>
              <a:ea typeface="Roboto" panose="02000000000000000000" pitchFamily="2" charset="0"/>
            </a:rPr>
            <a:t>Умови страхового продукту</a:t>
          </a:r>
          <a:endParaRPr lang="ru-UA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D9B46D8C-FDF5-4228-9E20-E07B6D531426}" type="parTrans" cxnId="{77079DC0-8E0D-402E-A36C-6A325E5B1D35}">
      <dgm:prSet/>
      <dgm:spPr/>
      <dgm:t>
        <a:bodyPr/>
        <a:lstStyle/>
        <a:p>
          <a:endParaRPr lang="x-none"/>
        </a:p>
      </dgm:t>
    </dgm:pt>
    <dgm:pt modelId="{AD43CDAD-3BDB-476B-B40E-858825D50345}" type="sibTrans" cxnId="{77079DC0-8E0D-402E-A36C-6A325E5B1D35}">
      <dgm:prSet/>
      <dgm:spPr/>
      <dgm:t>
        <a:bodyPr/>
        <a:lstStyle/>
        <a:p>
          <a:endParaRPr lang="x-none"/>
        </a:p>
      </dgm:t>
    </dgm:pt>
    <dgm:pt modelId="{C9192738-4B41-4257-919D-A3E08501A7E4}">
      <dgm:prSet/>
      <dgm:spPr>
        <a:solidFill>
          <a:schemeClr val="bg1">
            <a:lumMod val="85000"/>
            <a:alpha val="70000"/>
          </a:schemeClr>
        </a:solidFill>
      </dgm:spPr>
      <dgm:t>
        <a:bodyPr/>
        <a:lstStyle/>
        <a:p>
          <a:r>
            <a:rPr lang="uk-UA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rPr>
            <a:t>Індивідуальні умови</a:t>
          </a:r>
          <a:endParaRPr lang="ru-UA" dirty="0">
            <a:solidFill>
              <a:schemeClr val="tx1"/>
            </a:solidFill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F3004723-BE9D-42FA-AFA2-22E60DCB3D0A}" type="parTrans" cxnId="{CAE679BD-D5F8-4B08-B5B0-406F1B7F526A}">
      <dgm:prSet/>
      <dgm:spPr/>
      <dgm:t>
        <a:bodyPr/>
        <a:lstStyle/>
        <a:p>
          <a:endParaRPr lang="x-none"/>
        </a:p>
      </dgm:t>
    </dgm:pt>
    <dgm:pt modelId="{F5B3C0C4-3F1F-46FE-8547-D7459559E7D1}" type="sibTrans" cxnId="{CAE679BD-D5F8-4B08-B5B0-406F1B7F526A}">
      <dgm:prSet/>
      <dgm:spPr/>
      <dgm:t>
        <a:bodyPr/>
        <a:lstStyle/>
        <a:p>
          <a:endParaRPr lang="x-none"/>
        </a:p>
      </dgm:t>
    </dgm:pt>
    <dgm:pt modelId="{152B199D-81E5-4591-8074-FB8F8B3E2457}">
      <dgm:prSet/>
      <dgm:spPr>
        <a:solidFill>
          <a:schemeClr val="bg1">
            <a:lumMod val="85000"/>
            <a:alpha val="70000"/>
          </a:schemeClr>
        </a:solidFill>
      </dgm:spPr>
      <dgm:t>
        <a:bodyPr/>
        <a:lstStyle/>
        <a:p>
          <a:r>
            <a:rPr lang="uk-UA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rPr>
            <a:t>Загальні умови</a:t>
          </a:r>
          <a:endParaRPr lang="ru-UA" dirty="0">
            <a:solidFill>
              <a:schemeClr val="tx1"/>
            </a:solidFill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EC710254-2457-4B44-A049-D91F44D05CA1}" type="parTrans" cxnId="{8B510E50-153C-426A-BAE5-2F93740B0291}">
      <dgm:prSet/>
      <dgm:spPr/>
      <dgm:t>
        <a:bodyPr/>
        <a:lstStyle/>
        <a:p>
          <a:endParaRPr lang="x-none"/>
        </a:p>
      </dgm:t>
    </dgm:pt>
    <dgm:pt modelId="{A64DBD84-C56C-40D6-A5CB-7727E9DB9E24}" type="sibTrans" cxnId="{8B510E50-153C-426A-BAE5-2F93740B0291}">
      <dgm:prSet/>
      <dgm:spPr/>
      <dgm:t>
        <a:bodyPr/>
        <a:lstStyle/>
        <a:p>
          <a:endParaRPr lang="x-none"/>
        </a:p>
      </dgm:t>
    </dgm:pt>
    <dgm:pt modelId="{EC88E9EA-1029-4EC4-A203-C0BDF95CE6B7}" type="pres">
      <dgm:prSet presAssocID="{3D1684B7-59AD-4521-9460-A07DAC8F64A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0A46B2F-9F34-4048-9BED-DEDB41741827}" type="pres">
      <dgm:prSet presAssocID="{FA0F292B-30BD-4520-A65D-57D817B35C6E}" presName="hierRoot1" presStyleCnt="0">
        <dgm:presLayoutVars>
          <dgm:hierBranch val="init"/>
        </dgm:presLayoutVars>
      </dgm:prSet>
      <dgm:spPr/>
    </dgm:pt>
    <dgm:pt modelId="{F7B70A1C-8D99-43AC-840A-11DA683BB203}" type="pres">
      <dgm:prSet presAssocID="{FA0F292B-30BD-4520-A65D-57D817B35C6E}" presName="rootComposite1" presStyleCnt="0"/>
      <dgm:spPr/>
    </dgm:pt>
    <dgm:pt modelId="{A81CF4CA-99DC-4D61-BA40-3D9CE9A12484}" type="pres">
      <dgm:prSet presAssocID="{FA0F292B-30BD-4520-A65D-57D817B35C6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1616E46-2939-4768-A424-016D73DD6E9C}" type="pres">
      <dgm:prSet presAssocID="{FA0F292B-30BD-4520-A65D-57D817B35C6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206F74F-40E3-4D1E-BFFB-92811064C9C5}" type="pres">
      <dgm:prSet presAssocID="{FA0F292B-30BD-4520-A65D-57D817B35C6E}" presName="hierChild2" presStyleCnt="0"/>
      <dgm:spPr/>
    </dgm:pt>
    <dgm:pt modelId="{E84C8553-8100-4816-92FA-B58B7B904976}" type="pres">
      <dgm:prSet presAssocID="{EC710254-2457-4B44-A049-D91F44D05CA1}" presName="Name37" presStyleLbl="parChTrans1D2" presStyleIdx="0" presStyleCnt="2"/>
      <dgm:spPr/>
      <dgm:t>
        <a:bodyPr/>
        <a:lstStyle/>
        <a:p>
          <a:endParaRPr lang="ru-RU"/>
        </a:p>
      </dgm:t>
    </dgm:pt>
    <dgm:pt modelId="{0F858F3B-880B-4A70-B25F-1E90B97E6D81}" type="pres">
      <dgm:prSet presAssocID="{152B199D-81E5-4591-8074-FB8F8B3E2457}" presName="hierRoot2" presStyleCnt="0">
        <dgm:presLayoutVars>
          <dgm:hierBranch val="init"/>
        </dgm:presLayoutVars>
      </dgm:prSet>
      <dgm:spPr/>
    </dgm:pt>
    <dgm:pt modelId="{F1E3E9EE-17B1-42CC-85E0-9051A61F308A}" type="pres">
      <dgm:prSet presAssocID="{152B199D-81E5-4591-8074-FB8F8B3E2457}" presName="rootComposite" presStyleCnt="0"/>
      <dgm:spPr/>
    </dgm:pt>
    <dgm:pt modelId="{BC08F285-6611-4AC4-8C58-7E6B7F7A873A}" type="pres">
      <dgm:prSet presAssocID="{152B199D-81E5-4591-8074-FB8F8B3E2457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9C3E66-DAB6-4C64-9189-5B86C7208D01}" type="pres">
      <dgm:prSet presAssocID="{152B199D-81E5-4591-8074-FB8F8B3E2457}" presName="rootConnector" presStyleLbl="node2" presStyleIdx="0" presStyleCnt="2"/>
      <dgm:spPr/>
      <dgm:t>
        <a:bodyPr/>
        <a:lstStyle/>
        <a:p>
          <a:endParaRPr lang="ru-RU"/>
        </a:p>
      </dgm:t>
    </dgm:pt>
    <dgm:pt modelId="{99052801-63D5-465C-937B-EBBD2FFC5C1B}" type="pres">
      <dgm:prSet presAssocID="{152B199D-81E5-4591-8074-FB8F8B3E2457}" presName="hierChild4" presStyleCnt="0"/>
      <dgm:spPr/>
    </dgm:pt>
    <dgm:pt modelId="{4612A5F2-84A3-4F7F-82AE-064643FDEA49}" type="pres">
      <dgm:prSet presAssocID="{152B199D-81E5-4591-8074-FB8F8B3E2457}" presName="hierChild5" presStyleCnt="0"/>
      <dgm:spPr/>
    </dgm:pt>
    <dgm:pt modelId="{462065CF-805F-40F5-B0FF-A524955A4836}" type="pres">
      <dgm:prSet presAssocID="{F3004723-BE9D-42FA-AFA2-22E60DCB3D0A}" presName="Name37" presStyleLbl="parChTrans1D2" presStyleIdx="1" presStyleCnt="2"/>
      <dgm:spPr/>
      <dgm:t>
        <a:bodyPr/>
        <a:lstStyle/>
        <a:p>
          <a:endParaRPr lang="ru-RU"/>
        </a:p>
      </dgm:t>
    </dgm:pt>
    <dgm:pt modelId="{269058E4-1230-4208-BD1A-1C9155627F80}" type="pres">
      <dgm:prSet presAssocID="{C9192738-4B41-4257-919D-A3E08501A7E4}" presName="hierRoot2" presStyleCnt="0">
        <dgm:presLayoutVars>
          <dgm:hierBranch val="init"/>
        </dgm:presLayoutVars>
      </dgm:prSet>
      <dgm:spPr/>
    </dgm:pt>
    <dgm:pt modelId="{B4940C85-8167-4E7B-82AD-9D6FA85B7BBE}" type="pres">
      <dgm:prSet presAssocID="{C9192738-4B41-4257-919D-A3E08501A7E4}" presName="rootComposite" presStyleCnt="0"/>
      <dgm:spPr/>
    </dgm:pt>
    <dgm:pt modelId="{2FD46D8D-4366-4932-B61D-E19AE6B16530}" type="pres">
      <dgm:prSet presAssocID="{C9192738-4B41-4257-919D-A3E08501A7E4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D14CBA-2AC8-4960-91B5-2E04F4095D30}" type="pres">
      <dgm:prSet presAssocID="{C9192738-4B41-4257-919D-A3E08501A7E4}" presName="rootConnector" presStyleLbl="node2" presStyleIdx="1" presStyleCnt="2"/>
      <dgm:spPr/>
      <dgm:t>
        <a:bodyPr/>
        <a:lstStyle/>
        <a:p>
          <a:endParaRPr lang="ru-RU"/>
        </a:p>
      </dgm:t>
    </dgm:pt>
    <dgm:pt modelId="{58C5C440-B99D-42EF-B077-6F2E70D6549A}" type="pres">
      <dgm:prSet presAssocID="{C9192738-4B41-4257-919D-A3E08501A7E4}" presName="hierChild4" presStyleCnt="0"/>
      <dgm:spPr/>
    </dgm:pt>
    <dgm:pt modelId="{376CD8AF-C1CB-43E7-8F5E-CDC675CA8C5D}" type="pres">
      <dgm:prSet presAssocID="{C9192738-4B41-4257-919D-A3E08501A7E4}" presName="hierChild5" presStyleCnt="0"/>
      <dgm:spPr/>
    </dgm:pt>
    <dgm:pt modelId="{151446FA-D67E-4C05-B390-CA1DC2B28628}" type="pres">
      <dgm:prSet presAssocID="{FA0F292B-30BD-4520-A65D-57D817B35C6E}" presName="hierChild3" presStyleCnt="0"/>
      <dgm:spPr/>
    </dgm:pt>
  </dgm:ptLst>
  <dgm:cxnLst>
    <dgm:cxn modelId="{A2ABF852-BB6E-49EB-A039-35392B274407}" type="presOf" srcId="{3D1684B7-59AD-4521-9460-A07DAC8F64A1}" destId="{EC88E9EA-1029-4EC4-A203-C0BDF95CE6B7}" srcOrd="0" destOrd="0" presId="urn:microsoft.com/office/officeart/2005/8/layout/orgChart1"/>
    <dgm:cxn modelId="{CEB233BB-5C93-4076-89F2-BE1AAF82B6B2}" type="presOf" srcId="{FA0F292B-30BD-4520-A65D-57D817B35C6E}" destId="{71616E46-2939-4768-A424-016D73DD6E9C}" srcOrd="1" destOrd="0" presId="urn:microsoft.com/office/officeart/2005/8/layout/orgChart1"/>
    <dgm:cxn modelId="{D68B277E-8043-4F17-BFAE-827DBB59B421}" type="presOf" srcId="{F3004723-BE9D-42FA-AFA2-22E60DCB3D0A}" destId="{462065CF-805F-40F5-B0FF-A524955A4836}" srcOrd="0" destOrd="0" presId="urn:microsoft.com/office/officeart/2005/8/layout/orgChart1"/>
    <dgm:cxn modelId="{F2C63D22-7710-4735-96CA-07D36740FE94}" type="presOf" srcId="{C9192738-4B41-4257-919D-A3E08501A7E4}" destId="{41D14CBA-2AC8-4960-91B5-2E04F4095D30}" srcOrd="1" destOrd="0" presId="urn:microsoft.com/office/officeart/2005/8/layout/orgChart1"/>
    <dgm:cxn modelId="{5E831B7D-4277-4C2B-9F51-1EF08399C70B}" type="presOf" srcId="{FA0F292B-30BD-4520-A65D-57D817B35C6E}" destId="{A81CF4CA-99DC-4D61-BA40-3D9CE9A12484}" srcOrd="0" destOrd="0" presId="urn:microsoft.com/office/officeart/2005/8/layout/orgChart1"/>
    <dgm:cxn modelId="{964C52DD-F774-41D1-A144-65FCA4EF233A}" type="presOf" srcId="{152B199D-81E5-4591-8074-FB8F8B3E2457}" destId="{BC08F285-6611-4AC4-8C58-7E6B7F7A873A}" srcOrd="0" destOrd="0" presId="urn:microsoft.com/office/officeart/2005/8/layout/orgChart1"/>
    <dgm:cxn modelId="{CAE679BD-D5F8-4B08-B5B0-406F1B7F526A}" srcId="{FA0F292B-30BD-4520-A65D-57D817B35C6E}" destId="{C9192738-4B41-4257-919D-A3E08501A7E4}" srcOrd="1" destOrd="0" parTransId="{F3004723-BE9D-42FA-AFA2-22E60DCB3D0A}" sibTransId="{F5B3C0C4-3F1F-46FE-8547-D7459559E7D1}"/>
    <dgm:cxn modelId="{2807C267-9BB0-48DA-9864-7F993B49EA3A}" type="presOf" srcId="{152B199D-81E5-4591-8074-FB8F8B3E2457}" destId="{CF9C3E66-DAB6-4C64-9189-5B86C7208D01}" srcOrd="1" destOrd="0" presId="urn:microsoft.com/office/officeart/2005/8/layout/orgChart1"/>
    <dgm:cxn modelId="{77079DC0-8E0D-402E-A36C-6A325E5B1D35}" srcId="{3D1684B7-59AD-4521-9460-A07DAC8F64A1}" destId="{FA0F292B-30BD-4520-A65D-57D817B35C6E}" srcOrd="0" destOrd="0" parTransId="{D9B46D8C-FDF5-4228-9E20-E07B6D531426}" sibTransId="{AD43CDAD-3BDB-476B-B40E-858825D50345}"/>
    <dgm:cxn modelId="{544694D1-2CAA-4B34-A7FD-E3F4759B8C7E}" type="presOf" srcId="{C9192738-4B41-4257-919D-A3E08501A7E4}" destId="{2FD46D8D-4366-4932-B61D-E19AE6B16530}" srcOrd="0" destOrd="0" presId="urn:microsoft.com/office/officeart/2005/8/layout/orgChart1"/>
    <dgm:cxn modelId="{8B510E50-153C-426A-BAE5-2F93740B0291}" srcId="{FA0F292B-30BD-4520-A65D-57D817B35C6E}" destId="{152B199D-81E5-4591-8074-FB8F8B3E2457}" srcOrd="0" destOrd="0" parTransId="{EC710254-2457-4B44-A049-D91F44D05CA1}" sibTransId="{A64DBD84-C56C-40D6-A5CB-7727E9DB9E24}"/>
    <dgm:cxn modelId="{917CC1BD-7D9E-46BF-8B09-A1CF6905D1D5}" type="presOf" srcId="{EC710254-2457-4B44-A049-D91F44D05CA1}" destId="{E84C8553-8100-4816-92FA-B58B7B904976}" srcOrd="0" destOrd="0" presId="urn:microsoft.com/office/officeart/2005/8/layout/orgChart1"/>
    <dgm:cxn modelId="{F76F710E-657D-46D8-9FEA-D947C9F9C0C3}" type="presParOf" srcId="{EC88E9EA-1029-4EC4-A203-C0BDF95CE6B7}" destId="{E0A46B2F-9F34-4048-9BED-DEDB41741827}" srcOrd="0" destOrd="0" presId="urn:microsoft.com/office/officeart/2005/8/layout/orgChart1"/>
    <dgm:cxn modelId="{5CFAC832-761D-4AB5-BFBD-6BF3C16E41AD}" type="presParOf" srcId="{E0A46B2F-9F34-4048-9BED-DEDB41741827}" destId="{F7B70A1C-8D99-43AC-840A-11DA683BB203}" srcOrd="0" destOrd="0" presId="urn:microsoft.com/office/officeart/2005/8/layout/orgChart1"/>
    <dgm:cxn modelId="{5F46A282-92A6-498C-8BD1-884A727828D1}" type="presParOf" srcId="{F7B70A1C-8D99-43AC-840A-11DA683BB203}" destId="{A81CF4CA-99DC-4D61-BA40-3D9CE9A12484}" srcOrd="0" destOrd="0" presId="urn:microsoft.com/office/officeart/2005/8/layout/orgChart1"/>
    <dgm:cxn modelId="{47355B5D-9D03-4478-A181-E694F6CF64EB}" type="presParOf" srcId="{F7B70A1C-8D99-43AC-840A-11DA683BB203}" destId="{71616E46-2939-4768-A424-016D73DD6E9C}" srcOrd="1" destOrd="0" presId="urn:microsoft.com/office/officeart/2005/8/layout/orgChart1"/>
    <dgm:cxn modelId="{4E6FDEC4-F1FD-48A3-8B79-CD37D14845CB}" type="presParOf" srcId="{E0A46B2F-9F34-4048-9BED-DEDB41741827}" destId="{1206F74F-40E3-4D1E-BFFB-92811064C9C5}" srcOrd="1" destOrd="0" presId="urn:microsoft.com/office/officeart/2005/8/layout/orgChart1"/>
    <dgm:cxn modelId="{01CA22B9-184C-45BA-8137-2951A04E7E06}" type="presParOf" srcId="{1206F74F-40E3-4D1E-BFFB-92811064C9C5}" destId="{E84C8553-8100-4816-92FA-B58B7B904976}" srcOrd="0" destOrd="0" presId="urn:microsoft.com/office/officeart/2005/8/layout/orgChart1"/>
    <dgm:cxn modelId="{12A985FE-AE2A-4193-91A4-6AA64FADAA8F}" type="presParOf" srcId="{1206F74F-40E3-4D1E-BFFB-92811064C9C5}" destId="{0F858F3B-880B-4A70-B25F-1E90B97E6D81}" srcOrd="1" destOrd="0" presId="urn:microsoft.com/office/officeart/2005/8/layout/orgChart1"/>
    <dgm:cxn modelId="{7CBCE96C-C61E-45C9-806C-66E47243CD76}" type="presParOf" srcId="{0F858F3B-880B-4A70-B25F-1E90B97E6D81}" destId="{F1E3E9EE-17B1-42CC-85E0-9051A61F308A}" srcOrd="0" destOrd="0" presId="urn:microsoft.com/office/officeart/2005/8/layout/orgChart1"/>
    <dgm:cxn modelId="{99340BF4-1118-40B3-8835-5BE5B5C94151}" type="presParOf" srcId="{F1E3E9EE-17B1-42CC-85E0-9051A61F308A}" destId="{BC08F285-6611-4AC4-8C58-7E6B7F7A873A}" srcOrd="0" destOrd="0" presId="urn:microsoft.com/office/officeart/2005/8/layout/orgChart1"/>
    <dgm:cxn modelId="{42A507FE-5F79-474F-8FEC-049CFA76390B}" type="presParOf" srcId="{F1E3E9EE-17B1-42CC-85E0-9051A61F308A}" destId="{CF9C3E66-DAB6-4C64-9189-5B86C7208D01}" srcOrd="1" destOrd="0" presId="urn:microsoft.com/office/officeart/2005/8/layout/orgChart1"/>
    <dgm:cxn modelId="{F529B2CF-9FFD-4BA3-A3EF-F874B8EDD6D5}" type="presParOf" srcId="{0F858F3B-880B-4A70-B25F-1E90B97E6D81}" destId="{99052801-63D5-465C-937B-EBBD2FFC5C1B}" srcOrd="1" destOrd="0" presId="urn:microsoft.com/office/officeart/2005/8/layout/orgChart1"/>
    <dgm:cxn modelId="{031B115F-5B67-4BD7-B29D-8CA2CA9E7535}" type="presParOf" srcId="{0F858F3B-880B-4A70-B25F-1E90B97E6D81}" destId="{4612A5F2-84A3-4F7F-82AE-064643FDEA49}" srcOrd="2" destOrd="0" presId="urn:microsoft.com/office/officeart/2005/8/layout/orgChart1"/>
    <dgm:cxn modelId="{6FEABBE8-4521-4EBC-9CFE-8B8571163262}" type="presParOf" srcId="{1206F74F-40E3-4D1E-BFFB-92811064C9C5}" destId="{462065CF-805F-40F5-B0FF-A524955A4836}" srcOrd="2" destOrd="0" presId="urn:microsoft.com/office/officeart/2005/8/layout/orgChart1"/>
    <dgm:cxn modelId="{8545135A-0F3B-4EE0-B73B-2836C3ADA0A7}" type="presParOf" srcId="{1206F74F-40E3-4D1E-BFFB-92811064C9C5}" destId="{269058E4-1230-4208-BD1A-1C9155627F80}" srcOrd="3" destOrd="0" presId="urn:microsoft.com/office/officeart/2005/8/layout/orgChart1"/>
    <dgm:cxn modelId="{C5B35242-4AB7-4BBC-95C6-43FCE8DC8680}" type="presParOf" srcId="{269058E4-1230-4208-BD1A-1C9155627F80}" destId="{B4940C85-8167-4E7B-82AD-9D6FA85B7BBE}" srcOrd="0" destOrd="0" presId="urn:microsoft.com/office/officeart/2005/8/layout/orgChart1"/>
    <dgm:cxn modelId="{73452ACE-2D41-4B64-8148-BF518A51BD0E}" type="presParOf" srcId="{B4940C85-8167-4E7B-82AD-9D6FA85B7BBE}" destId="{2FD46D8D-4366-4932-B61D-E19AE6B16530}" srcOrd="0" destOrd="0" presId="urn:microsoft.com/office/officeart/2005/8/layout/orgChart1"/>
    <dgm:cxn modelId="{DB26C676-3B64-4F34-B20B-472A50D943B4}" type="presParOf" srcId="{B4940C85-8167-4E7B-82AD-9D6FA85B7BBE}" destId="{41D14CBA-2AC8-4960-91B5-2E04F4095D30}" srcOrd="1" destOrd="0" presId="urn:microsoft.com/office/officeart/2005/8/layout/orgChart1"/>
    <dgm:cxn modelId="{72600893-EDF7-4D40-BDDC-220905430270}" type="presParOf" srcId="{269058E4-1230-4208-BD1A-1C9155627F80}" destId="{58C5C440-B99D-42EF-B077-6F2E70D6549A}" srcOrd="1" destOrd="0" presId="urn:microsoft.com/office/officeart/2005/8/layout/orgChart1"/>
    <dgm:cxn modelId="{233FBBEF-1F5E-4DA8-890E-03193263DDE4}" type="presParOf" srcId="{269058E4-1230-4208-BD1A-1C9155627F80}" destId="{376CD8AF-C1CB-43E7-8F5E-CDC675CA8C5D}" srcOrd="2" destOrd="0" presId="urn:microsoft.com/office/officeart/2005/8/layout/orgChart1"/>
    <dgm:cxn modelId="{18932CF9-F33F-4DD8-B4AE-5A66D590DC9E}" type="presParOf" srcId="{E0A46B2F-9F34-4048-9BED-DEDB41741827}" destId="{151446FA-D67E-4C05-B390-CA1DC2B2862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EF4D10-F8E1-4AF6-A092-F4C40ACD3BCC}" type="doc">
      <dgm:prSet loTypeId="urn:microsoft.com/office/officeart/2005/8/layout/default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x-none"/>
        </a:p>
      </dgm:t>
    </dgm:pt>
    <dgm:pt modelId="{7121707E-660E-4A43-A655-4E62684BD933}">
      <dgm:prSet custT="1"/>
      <dgm:spPr/>
      <dgm:t>
        <a:bodyPr/>
        <a:lstStyle/>
        <a:p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визначення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понять і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термінів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що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вживаються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в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договорі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endParaRPr lang="ru-UA" sz="14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078A7FE8-5096-4DF5-9E1B-D6E585961BFF}" type="parTrans" cxnId="{7C9DB2B7-A090-40BE-8350-D74BB22A3E52}">
      <dgm:prSet/>
      <dgm:spPr/>
      <dgm:t>
        <a:bodyPr/>
        <a:lstStyle/>
        <a:p>
          <a:endParaRPr lang="x-none"/>
        </a:p>
      </dgm:t>
    </dgm:pt>
    <dgm:pt modelId="{7D8FA072-2B38-4E14-BB35-10FF4E90884E}" type="sibTrans" cxnId="{7C9DB2B7-A090-40BE-8350-D74BB22A3E52}">
      <dgm:prSet/>
      <dgm:spPr/>
      <dgm:t>
        <a:bodyPr/>
        <a:lstStyle/>
        <a:p>
          <a:endParaRPr lang="x-none"/>
        </a:p>
      </dgm:t>
    </dgm:pt>
    <dgm:pt modelId="{629FBDB7-3820-471E-8112-75900303A143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умови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покриття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за договором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endParaRPr lang="ru-UA" sz="14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9BD48421-174E-40E1-8731-2CCB17E5C11D}" type="parTrans" cxnId="{65A7189B-3745-4878-9673-FC99FFB99102}">
      <dgm:prSet/>
      <dgm:spPr/>
      <dgm:t>
        <a:bodyPr/>
        <a:lstStyle/>
        <a:p>
          <a:endParaRPr lang="x-none"/>
        </a:p>
      </dgm:t>
    </dgm:pt>
    <dgm:pt modelId="{8DEFE16B-E17F-4AF3-8D94-4E246094B851}" type="sibTrans" cxnId="{65A7189B-3745-4878-9673-FC99FFB99102}">
      <dgm:prSet/>
      <dgm:spPr/>
      <dgm:t>
        <a:bodyPr/>
        <a:lstStyle/>
        <a:p>
          <a:endParaRPr lang="x-none"/>
        </a:p>
      </dgm:t>
    </dgm:pt>
    <dgm:pt modelId="{92090BCB-A9DB-4403-A176-2BA511EDBFF0}">
      <dgm:prSet custT="1"/>
      <dgm:spPr/>
      <dgm:t>
        <a:bodyPr/>
        <a:lstStyle/>
        <a:p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права та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обов’язки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сторін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відповідальність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за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невиконання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та/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неналежне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виконання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умов договору</a:t>
          </a:r>
          <a:endParaRPr lang="ru-UA" sz="14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C9D971D9-8027-4A25-989D-9ABF0F36FBD0}" type="parTrans" cxnId="{52B92C2F-5B8A-4162-B4BC-1F8D65225632}">
      <dgm:prSet/>
      <dgm:spPr/>
      <dgm:t>
        <a:bodyPr/>
        <a:lstStyle/>
        <a:p>
          <a:endParaRPr lang="x-none"/>
        </a:p>
      </dgm:t>
    </dgm:pt>
    <dgm:pt modelId="{B5D29A8F-BB8F-4B1B-B4BF-35220B11FF0A}" type="sibTrans" cxnId="{52B92C2F-5B8A-4162-B4BC-1F8D65225632}">
      <dgm:prSet/>
      <dgm:spPr/>
      <dgm:t>
        <a:bodyPr/>
        <a:lstStyle/>
        <a:p>
          <a:endParaRPr lang="x-none"/>
        </a:p>
      </dgm:t>
    </dgm:pt>
    <dgm:pt modelId="{25103DCE-274E-4940-98CC-16AB903B21F6}">
      <dgm:prSet custT="1"/>
      <dgm:spPr/>
      <dgm:t>
        <a:bodyPr/>
        <a:lstStyle/>
        <a:p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порядок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внесення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змін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дострокового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припинення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чи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розірвання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договору,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їх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правові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наслідки</a:t>
          </a:r>
          <a:endParaRPr lang="ru-UA" sz="14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C0F3937B-AF3D-4C84-9877-1947C2C808E9}" type="parTrans" cxnId="{E8083EA2-C60B-4A27-9450-4A3A8A623DFD}">
      <dgm:prSet/>
      <dgm:spPr/>
      <dgm:t>
        <a:bodyPr/>
        <a:lstStyle/>
        <a:p>
          <a:endParaRPr lang="x-none"/>
        </a:p>
      </dgm:t>
    </dgm:pt>
    <dgm:pt modelId="{A811ADBB-C053-4FAF-9ED7-FA932D849983}" type="sibTrans" cxnId="{E8083EA2-C60B-4A27-9450-4A3A8A623DFD}">
      <dgm:prSet/>
      <dgm:spPr/>
      <dgm:t>
        <a:bodyPr/>
        <a:lstStyle/>
        <a:p>
          <a:endParaRPr lang="x-none"/>
        </a:p>
      </dgm:t>
    </dgm:pt>
    <dgm:pt modelId="{6674E428-4BB6-4D85-852F-69E7B36367C3}">
      <dgm:prSet custT="1"/>
      <dgm:spPr/>
      <dgm:t>
        <a:bodyPr/>
        <a:lstStyle/>
        <a:p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порядок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відмови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від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договору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endParaRPr lang="ru-UA" sz="14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D2BD2FC3-3132-4550-AC7A-154B719803F6}" type="parTrans" cxnId="{F6DF1304-4600-42C2-90AA-6C8A97462844}">
      <dgm:prSet/>
      <dgm:spPr/>
      <dgm:t>
        <a:bodyPr/>
        <a:lstStyle/>
        <a:p>
          <a:endParaRPr lang="x-none"/>
        </a:p>
      </dgm:t>
    </dgm:pt>
    <dgm:pt modelId="{44E0B7E5-822D-4CD5-842C-F5DE9AF93628}" type="sibTrans" cxnId="{F6DF1304-4600-42C2-90AA-6C8A97462844}">
      <dgm:prSet/>
      <dgm:spPr/>
      <dgm:t>
        <a:bodyPr/>
        <a:lstStyle/>
        <a:p>
          <a:endParaRPr lang="x-none"/>
        </a:p>
      </dgm:t>
    </dgm:pt>
    <dgm:pt modelId="{5F4FE75D-9401-4760-AB68-5546157D78CC}">
      <dgm:prSet custT="1"/>
      <dgm:spPr/>
      <dgm:t>
        <a:bodyPr/>
        <a:lstStyle/>
        <a:p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порядок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дій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у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разі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настання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події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що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має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ознаки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випадку</a:t>
          </a:r>
          <a:endParaRPr lang="ru-UA" sz="14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936F5AC7-711F-454B-9655-46F146CFBDF6}" type="parTrans" cxnId="{3EF0EE77-7919-4718-8129-4A5B7D8DCA72}">
      <dgm:prSet/>
      <dgm:spPr/>
      <dgm:t>
        <a:bodyPr/>
        <a:lstStyle/>
        <a:p>
          <a:endParaRPr lang="x-none"/>
        </a:p>
      </dgm:t>
    </dgm:pt>
    <dgm:pt modelId="{65664829-A250-4863-9FBF-A45C6E3BCDFE}" type="sibTrans" cxnId="{3EF0EE77-7919-4718-8129-4A5B7D8DCA72}">
      <dgm:prSet/>
      <dgm:spPr/>
      <dgm:t>
        <a:bodyPr/>
        <a:lstStyle/>
        <a:p>
          <a:endParaRPr lang="x-none"/>
        </a:p>
      </dgm:t>
    </dgm:pt>
    <dgm:pt modelId="{04E9D364-BDBC-4059-AE11-5C649A6EA98E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порядок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розрахунку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та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умови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здійснення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страхових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виплат</a:t>
          </a:r>
          <a:endParaRPr lang="ru-UA" sz="14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9DCA8A50-C10E-45A1-B899-0E6E21AFB46F}" type="parTrans" cxnId="{57715200-CA29-446C-90B6-F6B114F36613}">
      <dgm:prSet/>
      <dgm:spPr/>
      <dgm:t>
        <a:bodyPr/>
        <a:lstStyle/>
        <a:p>
          <a:endParaRPr lang="x-none"/>
        </a:p>
      </dgm:t>
    </dgm:pt>
    <dgm:pt modelId="{69C145FC-D5F5-4A06-8C4C-53C11CCD6F19}" type="sibTrans" cxnId="{57715200-CA29-446C-90B6-F6B114F36613}">
      <dgm:prSet/>
      <dgm:spPr/>
      <dgm:t>
        <a:bodyPr/>
        <a:lstStyle/>
        <a:p>
          <a:endParaRPr lang="x-none"/>
        </a:p>
      </dgm:t>
    </dgm:pt>
    <dgm:pt modelId="{8BB034E8-3965-4997-AD93-56BF73BD753F}">
      <dgm:prSet custT="1"/>
      <dgm:spPr/>
      <dgm:t>
        <a:bodyPr/>
        <a:lstStyle/>
        <a:p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підстави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відмови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у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страховій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виплаті</a:t>
          </a:r>
          <a:endParaRPr lang="ru-UA" sz="14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2040F35E-A33F-4376-A2B8-0DD56889B127}" type="parTrans" cxnId="{D63233F1-5F2F-4642-88CE-4ADA5D83A0DB}">
      <dgm:prSet/>
      <dgm:spPr/>
      <dgm:t>
        <a:bodyPr/>
        <a:lstStyle/>
        <a:p>
          <a:endParaRPr lang="x-none"/>
        </a:p>
      </dgm:t>
    </dgm:pt>
    <dgm:pt modelId="{308F3409-DF97-4291-AD60-F7C29EEC2E64}" type="sibTrans" cxnId="{D63233F1-5F2F-4642-88CE-4ADA5D83A0DB}">
      <dgm:prSet/>
      <dgm:spPr/>
      <dgm:t>
        <a:bodyPr/>
        <a:lstStyle/>
        <a:p>
          <a:endParaRPr lang="x-none"/>
        </a:p>
      </dgm:t>
    </dgm:pt>
    <dgm:pt modelId="{A6B977F3-0D63-4DC7-8A14-6150CFD30BB6}">
      <dgm:prSet custT="1"/>
      <dgm:spPr/>
      <dgm:t>
        <a:bodyPr/>
        <a:lstStyle/>
        <a:p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порядок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укладення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договору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endParaRPr lang="ru-UA" sz="14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2368D651-43FA-4255-9EEC-2D31C6811CB8}" type="parTrans" cxnId="{D98DF8E7-19D4-41E6-A0CB-DCFA85509C99}">
      <dgm:prSet/>
      <dgm:spPr/>
      <dgm:t>
        <a:bodyPr/>
        <a:lstStyle/>
        <a:p>
          <a:endParaRPr lang="x-none"/>
        </a:p>
      </dgm:t>
    </dgm:pt>
    <dgm:pt modelId="{0E78A063-3DF5-4072-9081-E121A716CD66}" type="sibTrans" cxnId="{D98DF8E7-19D4-41E6-A0CB-DCFA85509C99}">
      <dgm:prSet/>
      <dgm:spPr/>
      <dgm:t>
        <a:bodyPr/>
        <a:lstStyle/>
        <a:p>
          <a:endParaRPr lang="x-none"/>
        </a:p>
      </dgm:t>
    </dgm:pt>
    <dgm:pt modelId="{4065ED96-1EAE-4EA9-AA14-F5AAB1B4EF38}">
      <dgm:prSet custT="1"/>
      <dgm:spPr/>
      <dgm:t>
        <a:bodyPr/>
        <a:lstStyle/>
        <a:p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винятки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із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страхових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випадків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та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обмеження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endParaRPr lang="ru-UA" sz="14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03C151DE-2E41-46B4-AB6F-80AE04B7D430}" type="parTrans" cxnId="{9C0F6E37-940F-4D81-BC9C-3771E24199FA}">
      <dgm:prSet/>
      <dgm:spPr/>
      <dgm:t>
        <a:bodyPr/>
        <a:lstStyle/>
        <a:p>
          <a:endParaRPr lang="x-none"/>
        </a:p>
      </dgm:t>
    </dgm:pt>
    <dgm:pt modelId="{987E2E1F-8E7B-438F-9BF7-9B05CC0E3BFB}" type="sibTrans" cxnId="{9C0F6E37-940F-4D81-BC9C-3771E24199FA}">
      <dgm:prSet/>
      <dgm:spPr/>
      <dgm:t>
        <a:bodyPr/>
        <a:lstStyle/>
        <a:p>
          <a:endParaRPr lang="x-none"/>
        </a:p>
      </dgm:t>
    </dgm:pt>
    <dgm:pt modelId="{F164CEA8-1589-4F9D-976D-A8043BF3270B}">
      <dgm:prSet custT="1"/>
      <dgm:spPr/>
      <dgm:t>
        <a:bodyPr/>
        <a:lstStyle/>
        <a:p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порядок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вирішення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спорів</a:t>
          </a:r>
          <a:endParaRPr lang="ru-UA" sz="14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715B50B8-3C94-42A9-BCCD-BB8FB1636A7F}" type="parTrans" cxnId="{B7C8AA7B-5F5A-45AF-AA7C-A42B3AF6404B}">
      <dgm:prSet/>
      <dgm:spPr/>
      <dgm:t>
        <a:bodyPr/>
        <a:lstStyle/>
        <a:p>
          <a:endParaRPr lang="x-none"/>
        </a:p>
      </dgm:t>
    </dgm:pt>
    <dgm:pt modelId="{B9EE46CE-C974-48D9-8461-776D4E468A11}" type="sibTrans" cxnId="{B7C8AA7B-5F5A-45AF-AA7C-A42B3AF6404B}">
      <dgm:prSet/>
      <dgm:spPr/>
      <dgm:t>
        <a:bodyPr/>
        <a:lstStyle/>
        <a:p>
          <a:endParaRPr lang="x-none"/>
        </a:p>
      </dgm:t>
    </dgm:pt>
    <dgm:pt modelId="{FF1C3192-04F3-4DE7-B419-825C42E2A5F9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контактні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дані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для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звернення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у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разі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настання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події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що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має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ознаки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випадку</a:t>
          </a:r>
          <a:endParaRPr lang="ru-UA" sz="14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E78246DC-90F6-4560-BA7A-6A16E5548D3B}" type="parTrans" cxnId="{DBBC7D85-61A5-405D-A844-FEE3AE0BE458}">
      <dgm:prSet/>
      <dgm:spPr/>
      <dgm:t>
        <a:bodyPr/>
        <a:lstStyle/>
        <a:p>
          <a:endParaRPr lang="x-none"/>
        </a:p>
      </dgm:t>
    </dgm:pt>
    <dgm:pt modelId="{0C45937C-95C0-4456-B3E1-9F62F5157149}" type="sibTrans" cxnId="{DBBC7D85-61A5-405D-A844-FEE3AE0BE458}">
      <dgm:prSet/>
      <dgm:spPr/>
      <dgm:t>
        <a:bodyPr/>
        <a:lstStyle/>
        <a:p>
          <a:endParaRPr lang="x-none"/>
        </a:p>
      </dgm:t>
    </dgm:pt>
    <dgm:pt modelId="{F25E0000-1181-467F-A846-239CC693E3D9}" type="pres">
      <dgm:prSet presAssocID="{FBEF4D10-F8E1-4AF6-A092-F4C40ACD3BC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064F3A-A5B0-4996-B86B-1020A9094526}" type="pres">
      <dgm:prSet presAssocID="{7121707E-660E-4A43-A655-4E62684BD933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69806B-471B-4A02-B064-BD8B7A980B91}" type="pres">
      <dgm:prSet presAssocID="{7D8FA072-2B38-4E14-BB35-10FF4E90884E}" presName="sibTrans" presStyleCnt="0"/>
      <dgm:spPr/>
    </dgm:pt>
    <dgm:pt modelId="{CBFE7F98-1F18-49D0-829D-BE9B98818DB9}" type="pres">
      <dgm:prSet presAssocID="{629FBDB7-3820-471E-8112-75900303A143}" presName="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A0C79A-6D3A-463F-A565-75ACAC2507BC}" type="pres">
      <dgm:prSet presAssocID="{8DEFE16B-E17F-4AF3-8D94-4E246094B851}" presName="sibTrans" presStyleCnt="0"/>
      <dgm:spPr/>
    </dgm:pt>
    <dgm:pt modelId="{1DA294CD-6F22-4F0D-9B41-3A1225DC2BEF}" type="pres">
      <dgm:prSet presAssocID="{92090BCB-A9DB-4403-A176-2BA511EDBFF0}" presName="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14DEB5-B47A-4503-94B6-5CB68F88594A}" type="pres">
      <dgm:prSet presAssocID="{B5D29A8F-BB8F-4B1B-B4BF-35220B11FF0A}" presName="sibTrans" presStyleCnt="0"/>
      <dgm:spPr/>
    </dgm:pt>
    <dgm:pt modelId="{A5AC649B-D3FA-4092-AE82-4B8BCE014EF7}" type="pres">
      <dgm:prSet presAssocID="{25103DCE-274E-4940-98CC-16AB903B21F6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C3356C-58ED-406C-9B86-75D95DFC0843}" type="pres">
      <dgm:prSet presAssocID="{A811ADBB-C053-4FAF-9ED7-FA932D849983}" presName="sibTrans" presStyleCnt="0"/>
      <dgm:spPr/>
    </dgm:pt>
    <dgm:pt modelId="{3E688B31-4071-41BE-AABC-6F58A2534DC2}" type="pres">
      <dgm:prSet presAssocID="{6674E428-4BB6-4D85-852F-69E7B36367C3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094DC0-791E-4A64-A434-714B88C2B18A}" type="pres">
      <dgm:prSet presAssocID="{44E0B7E5-822D-4CD5-842C-F5DE9AF93628}" presName="sibTrans" presStyleCnt="0"/>
      <dgm:spPr/>
    </dgm:pt>
    <dgm:pt modelId="{6828C5C5-84D9-4F53-868C-2137984FFBFC}" type="pres">
      <dgm:prSet presAssocID="{5F4FE75D-9401-4760-AB68-5546157D78CC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026FA3-5538-4822-BD9B-464C072F2511}" type="pres">
      <dgm:prSet presAssocID="{65664829-A250-4863-9FBF-A45C6E3BCDFE}" presName="sibTrans" presStyleCnt="0"/>
      <dgm:spPr/>
    </dgm:pt>
    <dgm:pt modelId="{C22944F5-0657-4EA9-B3D5-60277C08A6FA}" type="pres">
      <dgm:prSet presAssocID="{04E9D364-BDBC-4059-AE11-5C649A6EA98E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B9FCEE-6628-495E-844E-B9D42391805C}" type="pres">
      <dgm:prSet presAssocID="{69C145FC-D5F5-4A06-8C4C-53C11CCD6F19}" presName="sibTrans" presStyleCnt="0"/>
      <dgm:spPr/>
    </dgm:pt>
    <dgm:pt modelId="{F32AB4BA-12DF-43AD-B1EF-51D258C525FD}" type="pres">
      <dgm:prSet presAssocID="{8BB034E8-3965-4997-AD93-56BF73BD753F}" presName="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57FBE6-993F-474C-8EE5-C5589E4EF60C}" type="pres">
      <dgm:prSet presAssocID="{308F3409-DF97-4291-AD60-F7C29EEC2E64}" presName="sibTrans" presStyleCnt="0"/>
      <dgm:spPr/>
    </dgm:pt>
    <dgm:pt modelId="{27B3A1B2-6BF0-47AE-8EAE-57DCD74890E9}" type="pres">
      <dgm:prSet presAssocID="{A6B977F3-0D63-4DC7-8A14-6150CFD30BB6}" presName="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89EA20-0223-4C35-B4CC-89A0C6EF548E}" type="pres">
      <dgm:prSet presAssocID="{0E78A063-3DF5-4072-9081-E121A716CD66}" presName="sibTrans" presStyleCnt="0"/>
      <dgm:spPr/>
    </dgm:pt>
    <dgm:pt modelId="{2820C281-9291-47B6-B4E5-55BE0F17DDC2}" type="pres">
      <dgm:prSet presAssocID="{4065ED96-1EAE-4EA9-AA14-F5AAB1B4EF38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14B4B9-4EA6-49E1-A422-91ACA38F6A7A}" type="pres">
      <dgm:prSet presAssocID="{987E2E1F-8E7B-438F-9BF7-9B05CC0E3BFB}" presName="sibTrans" presStyleCnt="0"/>
      <dgm:spPr/>
    </dgm:pt>
    <dgm:pt modelId="{DCA47DCB-16CE-4AF6-A377-2AEFC497C258}" type="pres">
      <dgm:prSet presAssocID="{F164CEA8-1589-4F9D-976D-A8043BF3270B}" presName="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CD34F5-D686-478F-AB19-E3F4DA8B15BF}" type="pres">
      <dgm:prSet presAssocID="{B9EE46CE-C974-48D9-8461-776D4E468A11}" presName="sibTrans" presStyleCnt="0"/>
      <dgm:spPr/>
    </dgm:pt>
    <dgm:pt modelId="{0D434B97-9CA6-4934-8B1D-BA6BCECA039C}" type="pres">
      <dgm:prSet presAssocID="{FF1C3192-04F3-4DE7-B419-825C42E2A5F9}" presName="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B92C2F-5B8A-4162-B4BC-1F8D65225632}" srcId="{FBEF4D10-F8E1-4AF6-A092-F4C40ACD3BCC}" destId="{92090BCB-A9DB-4403-A176-2BA511EDBFF0}" srcOrd="2" destOrd="0" parTransId="{C9D971D9-8027-4A25-989D-9ABF0F36FBD0}" sibTransId="{B5D29A8F-BB8F-4B1B-B4BF-35220B11FF0A}"/>
    <dgm:cxn modelId="{DBBC7D85-61A5-405D-A844-FEE3AE0BE458}" srcId="{FBEF4D10-F8E1-4AF6-A092-F4C40ACD3BCC}" destId="{FF1C3192-04F3-4DE7-B419-825C42E2A5F9}" srcOrd="11" destOrd="0" parTransId="{E78246DC-90F6-4560-BA7A-6A16E5548D3B}" sibTransId="{0C45937C-95C0-4456-B3E1-9F62F5157149}"/>
    <dgm:cxn modelId="{F6DF1304-4600-42C2-90AA-6C8A97462844}" srcId="{FBEF4D10-F8E1-4AF6-A092-F4C40ACD3BCC}" destId="{6674E428-4BB6-4D85-852F-69E7B36367C3}" srcOrd="4" destOrd="0" parTransId="{D2BD2FC3-3132-4550-AC7A-154B719803F6}" sibTransId="{44E0B7E5-822D-4CD5-842C-F5DE9AF93628}"/>
    <dgm:cxn modelId="{9C0F6E37-940F-4D81-BC9C-3771E24199FA}" srcId="{FBEF4D10-F8E1-4AF6-A092-F4C40ACD3BCC}" destId="{4065ED96-1EAE-4EA9-AA14-F5AAB1B4EF38}" srcOrd="9" destOrd="0" parTransId="{03C151DE-2E41-46B4-AB6F-80AE04B7D430}" sibTransId="{987E2E1F-8E7B-438F-9BF7-9B05CC0E3BFB}"/>
    <dgm:cxn modelId="{45553B44-F56D-4CE5-AAD0-B5E6273EC780}" type="presOf" srcId="{5F4FE75D-9401-4760-AB68-5546157D78CC}" destId="{6828C5C5-84D9-4F53-868C-2137984FFBFC}" srcOrd="0" destOrd="0" presId="urn:microsoft.com/office/officeart/2005/8/layout/default"/>
    <dgm:cxn modelId="{6E66E3F1-B804-4DD3-A85F-75552944A87E}" type="presOf" srcId="{92090BCB-A9DB-4403-A176-2BA511EDBFF0}" destId="{1DA294CD-6F22-4F0D-9B41-3A1225DC2BEF}" srcOrd="0" destOrd="0" presId="urn:microsoft.com/office/officeart/2005/8/layout/default"/>
    <dgm:cxn modelId="{933A2348-2637-487B-B01B-23134B2373E9}" type="presOf" srcId="{6674E428-4BB6-4D85-852F-69E7B36367C3}" destId="{3E688B31-4071-41BE-AABC-6F58A2534DC2}" srcOrd="0" destOrd="0" presId="urn:microsoft.com/office/officeart/2005/8/layout/default"/>
    <dgm:cxn modelId="{E8083EA2-C60B-4A27-9450-4A3A8A623DFD}" srcId="{FBEF4D10-F8E1-4AF6-A092-F4C40ACD3BCC}" destId="{25103DCE-274E-4940-98CC-16AB903B21F6}" srcOrd="3" destOrd="0" parTransId="{C0F3937B-AF3D-4C84-9877-1947C2C808E9}" sibTransId="{A811ADBB-C053-4FAF-9ED7-FA932D849983}"/>
    <dgm:cxn modelId="{D98DF8E7-19D4-41E6-A0CB-DCFA85509C99}" srcId="{FBEF4D10-F8E1-4AF6-A092-F4C40ACD3BCC}" destId="{A6B977F3-0D63-4DC7-8A14-6150CFD30BB6}" srcOrd="8" destOrd="0" parTransId="{2368D651-43FA-4255-9EEC-2D31C6811CB8}" sibTransId="{0E78A063-3DF5-4072-9081-E121A716CD66}"/>
    <dgm:cxn modelId="{3EF0EE77-7919-4718-8129-4A5B7D8DCA72}" srcId="{FBEF4D10-F8E1-4AF6-A092-F4C40ACD3BCC}" destId="{5F4FE75D-9401-4760-AB68-5546157D78CC}" srcOrd="5" destOrd="0" parTransId="{936F5AC7-711F-454B-9655-46F146CFBDF6}" sibTransId="{65664829-A250-4863-9FBF-A45C6E3BCDFE}"/>
    <dgm:cxn modelId="{0C8EA4B4-C056-4D8A-9BBF-060574AE3EB8}" type="presOf" srcId="{FBEF4D10-F8E1-4AF6-A092-F4C40ACD3BCC}" destId="{F25E0000-1181-467F-A846-239CC693E3D9}" srcOrd="0" destOrd="0" presId="urn:microsoft.com/office/officeart/2005/8/layout/default"/>
    <dgm:cxn modelId="{5195E9E8-7174-4DDE-BFC8-10AE698F7C50}" type="presOf" srcId="{8BB034E8-3965-4997-AD93-56BF73BD753F}" destId="{F32AB4BA-12DF-43AD-B1EF-51D258C525FD}" srcOrd="0" destOrd="0" presId="urn:microsoft.com/office/officeart/2005/8/layout/default"/>
    <dgm:cxn modelId="{61388A32-4EEC-4701-872F-CCE20FB9EC26}" type="presOf" srcId="{629FBDB7-3820-471E-8112-75900303A143}" destId="{CBFE7F98-1F18-49D0-829D-BE9B98818DB9}" srcOrd="0" destOrd="0" presId="urn:microsoft.com/office/officeart/2005/8/layout/default"/>
    <dgm:cxn modelId="{BF74A0E1-2C38-4D5C-8067-56FE35D1763B}" type="presOf" srcId="{04E9D364-BDBC-4059-AE11-5C649A6EA98E}" destId="{C22944F5-0657-4EA9-B3D5-60277C08A6FA}" srcOrd="0" destOrd="0" presId="urn:microsoft.com/office/officeart/2005/8/layout/default"/>
    <dgm:cxn modelId="{9181D843-5566-4E51-8C49-3FA1B3460C70}" type="presOf" srcId="{F164CEA8-1589-4F9D-976D-A8043BF3270B}" destId="{DCA47DCB-16CE-4AF6-A377-2AEFC497C258}" srcOrd="0" destOrd="0" presId="urn:microsoft.com/office/officeart/2005/8/layout/default"/>
    <dgm:cxn modelId="{7C9DB2B7-A090-40BE-8350-D74BB22A3E52}" srcId="{FBEF4D10-F8E1-4AF6-A092-F4C40ACD3BCC}" destId="{7121707E-660E-4A43-A655-4E62684BD933}" srcOrd="0" destOrd="0" parTransId="{078A7FE8-5096-4DF5-9E1B-D6E585961BFF}" sibTransId="{7D8FA072-2B38-4E14-BB35-10FF4E90884E}"/>
    <dgm:cxn modelId="{ABD94FB9-4A5B-4158-A579-3C1EC1C37A5B}" type="presOf" srcId="{A6B977F3-0D63-4DC7-8A14-6150CFD30BB6}" destId="{27B3A1B2-6BF0-47AE-8EAE-57DCD74890E9}" srcOrd="0" destOrd="0" presId="urn:microsoft.com/office/officeart/2005/8/layout/default"/>
    <dgm:cxn modelId="{EAA66A54-B74D-49D1-A7C2-B937669D99F1}" type="presOf" srcId="{7121707E-660E-4A43-A655-4E62684BD933}" destId="{06064F3A-A5B0-4996-B86B-1020A9094526}" srcOrd="0" destOrd="0" presId="urn:microsoft.com/office/officeart/2005/8/layout/default"/>
    <dgm:cxn modelId="{57715200-CA29-446C-90B6-F6B114F36613}" srcId="{FBEF4D10-F8E1-4AF6-A092-F4C40ACD3BCC}" destId="{04E9D364-BDBC-4059-AE11-5C649A6EA98E}" srcOrd="6" destOrd="0" parTransId="{9DCA8A50-C10E-45A1-B899-0E6E21AFB46F}" sibTransId="{69C145FC-D5F5-4A06-8C4C-53C11CCD6F19}"/>
    <dgm:cxn modelId="{11B52A75-09EC-43AB-94ED-92D022FE8741}" type="presOf" srcId="{25103DCE-274E-4940-98CC-16AB903B21F6}" destId="{A5AC649B-D3FA-4092-AE82-4B8BCE014EF7}" srcOrd="0" destOrd="0" presId="urn:microsoft.com/office/officeart/2005/8/layout/default"/>
    <dgm:cxn modelId="{C0AA0E2B-D9BD-4356-906F-6950094E0E1F}" type="presOf" srcId="{FF1C3192-04F3-4DE7-B419-825C42E2A5F9}" destId="{0D434B97-9CA6-4934-8B1D-BA6BCECA039C}" srcOrd="0" destOrd="0" presId="urn:microsoft.com/office/officeart/2005/8/layout/default"/>
    <dgm:cxn modelId="{D63233F1-5F2F-4642-88CE-4ADA5D83A0DB}" srcId="{FBEF4D10-F8E1-4AF6-A092-F4C40ACD3BCC}" destId="{8BB034E8-3965-4997-AD93-56BF73BD753F}" srcOrd="7" destOrd="0" parTransId="{2040F35E-A33F-4376-A2B8-0DD56889B127}" sibTransId="{308F3409-DF97-4291-AD60-F7C29EEC2E64}"/>
    <dgm:cxn modelId="{B7C8AA7B-5F5A-45AF-AA7C-A42B3AF6404B}" srcId="{FBEF4D10-F8E1-4AF6-A092-F4C40ACD3BCC}" destId="{F164CEA8-1589-4F9D-976D-A8043BF3270B}" srcOrd="10" destOrd="0" parTransId="{715B50B8-3C94-42A9-BCCD-BB8FB1636A7F}" sibTransId="{B9EE46CE-C974-48D9-8461-776D4E468A11}"/>
    <dgm:cxn modelId="{65A7189B-3745-4878-9673-FC99FFB99102}" srcId="{FBEF4D10-F8E1-4AF6-A092-F4C40ACD3BCC}" destId="{629FBDB7-3820-471E-8112-75900303A143}" srcOrd="1" destOrd="0" parTransId="{9BD48421-174E-40E1-8731-2CCB17E5C11D}" sibTransId="{8DEFE16B-E17F-4AF3-8D94-4E246094B851}"/>
    <dgm:cxn modelId="{D5FEAE5E-A9D9-4AD7-834B-C9E4FBC5FA3C}" type="presOf" srcId="{4065ED96-1EAE-4EA9-AA14-F5AAB1B4EF38}" destId="{2820C281-9291-47B6-B4E5-55BE0F17DDC2}" srcOrd="0" destOrd="0" presId="urn:microsoft.com/office/officeart/2005/8/layout/default"/>
    <dgm:cxn modelId="{7C209918-8DB5-42F8-94D6-DF8A9F695327}" type="presParOf" srcId="{F25E0000-1181-467F-A846-239CC693E3D9}" destId="{06064F3A-A5B0-4996-B86B-1020A9094526}" srcOrd="0" destOrd="0" presId="urn:microsoft.com/office/officeart/2005/8/layout/default"/>
    <dgm:cxn modelId="{4CD0A002-AF34-4475-9E02-9A25A3CF0413}" type="presParOf" srcId="{F25E0000-1181-467F-A846-239CC693E3D9}" destId="{2E69806B-471B-4A02-B064-BD8B7A980B91}" srcOrd="1" destOrd="0" presId="urn:microsoft.com/office/officeart/2005/8/layout/default"/>
    <dgm:cxn modelId="{51230361-AC30-40A5-BFC7-D97938709265}" type="presParOf" srcId="{F25E0000-1181-467F-A846-239CC693E3D9}" destId="{CBFE7F98-1F18-49D0-829D-BE9B98818DB9}" srcOrd="2" destOrd="0" presId="urn:microsoft.com/office/officeart/2005/8/layout/default"/>
    <dgm:cxn modelId="{0411D0F8-78A4-420C-B4DD-DFE70A66E1DF}" type="presParOf" srcId="{F25E0000-1181-467F-A846-239CC693E3D9}" destId="{FAA0C79A-6D3A-463F-A565-75ACAC2507BC}" srcOrd="3" destOrd="0" presId="urn:microsoft.com/office/officeart/2005/8/layout/default"/>
    <dgm:cxn modelId="{621CC8F5-421D-4718-B133-5E8DEB46C6C1}" type="presParOf" srcId="{F25E0000-1181-467F-A846-239CC693E3D9}" destId="{1DA294CD-6F22-4F0D-9B41-3A1225DC2BEF}" srcOrd="4" destOrd="0" presId="urn:microsoft.com/office/officeart/2005/8/layout/default"/>
    <dgm:cxn modelId="{C2890FD5-7636-4EB8-958F-F9D860158AE0}" type="presParOf" srcId="{F25E0000-1181-467F-A846-239CC693E3D9}" destId="{4A14DEB5-B47A-4503-94B6-5CB68F88594A}" srcOrd="5" destOrd="0" presId="urn:microsoft.com/office/officeart/2005/8/layout/default"/>
    <dgm:cxn modelId="{98C5D6F4-A155-4021-90DC-D6B83D261E57}" type="presParOf" srcId="{F25E0000-1181-467F-A846-239CC693E3D9}" destId="{A5AC649B-D3FA-4092-AE82-4B8BCE014EF7}" srcOrd="6" destOrd="0" presId="urn:microsoft.com/office/officeart/2005/8/layout/default"/>
    <dgm:cxn modelId="{2FFAB04D-2868-4162-A16D-6FAB2E3F534C}" type="presParOf" srcId="{F25E0000-1181-467F-A846-239CC693E3D9}" destId="{6AC3356C-58ED-406C-9B86-75D95DFC0843}" srcOrd="7" destOrd="0" presId="urn:microsoft.com/office/officeart/2005/8/layout/default"/>
    <dgm:cxn modelId="{7BA5FBB7-6C89-452F-9F77-CEF2A34111B7}" type="presParOf" srcId="{F25E0000-1181-467F-A846-239CC693E3D9}" destId="{3E688B31-4071-41BE-AABC-6F58A2534DC2}" srcOrd="8" destOrd="0" presId="urn:microsoft.com/office/officeart/2005/8/layout/default"/>
    <dgm:cxn modelId="{70C5062F-CAF5-4D62-870B-A377FCC026E7}" type="presParOf" srcId="{F25E0000-1181-467F-A846-239CC693E3D9}" destId="{A7094DC0-791E-4A64-A434-714B88C2B18A}" srcOrd="9" destOrd="0" presId="urn:microsoft.com/office/officeart/2005/8/layout/default"/>
    <dgm:cxn modelId="{392BCF6C-2A7B-4393-BB9C-3CEDB832B9EE}" type="presParOf" srcId="{F25E0000-1181-467F-A846-239CC693E3D9}" destId="{6828C5C5-84D9-4F53-868C-2137984FFBFC}" srcOrd="10" destOrd="0" presId="urn:microsoft.com/office/officeart/2005/8/layout/default"/>
    <dgm:cxn modelId="{8842C06F-0343-41A0-9A0B-149BE2AF0BF8}" type="presParOf" srcId="{F25E0000-1181-467F-A846-239CC693E3D9}" destId="{BB026FA3-5538-4822-BD9B-464C072F2511}" srcOrd="11" destOrd="0" presId="urn:microsoft.com/office/officeart/2005/8/layout/default"/>
    <dgm:cxn modelId="{1531D552-C200-4323-8F5A-8A066873C891}" type="presParOf" srcId="{F25E0000-1181-467F-A846-239CC693E3D9}" destId="{C22944F5-0657-4EA9-B3D5-60277C08A6FA}" srcOrd="12" destOrd="0" presId="urn:microsoft.com/office/officeart/2005/8/layout/default"/>
    <dgm:cxn modelId="{2919DD94-EED2-4152-BCE3-E65FE2124E88}" type="presParOf" srcId="{F25E0000-1181-467F-A846-239CC693E3D9}" destId="{19B9FCEE-6628-495E-844E-B9D42391805C}" srcOrd="13" destOrd="0" presId="urn:microsoft.com/office/officeart/2005/8/layout/default"/>
    <dgm:cxn modelId="{1A7448D1-21F3-4783-873B-E4004C3593BD}" type="presParOf" srcId="{F25E0000-1181-467F-A846-239CC693E3D9}" destId="{F32AB4BA-12DF-43AD-B1EF-51D258C525FD}" srcOrd="14" destOrd="0" presId="urn:microsoft.com/office/officeart/2005/8/layout/default"/>
    <dgm:cxn modelId="{CE4ACF3F-D2CF-4FD1-B7C8-D989923C2DA3}" type="presParOf" srcId="{F25E0000-1181-467F-A846-239CC693E3D9}" destId="{C657FBE6-993F-474C-8EE5-C5589E4EF60C}" srcOrd="15" destOrd="0" presId="urn:microsoft.com/office/officeart/2005/8/layout/default"/>
    <dgm:cxn modelId="{2EF050D3-14B2-40ED-94A4-7A1952B6174D}" type="presParOf" srcId="{F25E0000-1181-467F-A846-239CC693E3D9}" destId="{27B3A1B2-6BF0-47AE-8EAE-57DCD74890E9}" srcOrd="16" destOrd="0" presId="urn:microsoft.com/office/officeart/2005/8/layout/default"/>
    <dgm:cxn modelId="{BF6EC394-B37E-4E70-A0B1-44D7B60AA821}" type="presParOf" srcId="{F25E0000-1181-467F-A846-239CC693E3D9}" destId="{5689EA20-0223-4C35-B4CC-89A0C6EF548E}" srcOrd="17" destOrd="0" presId="urn:microsoft.com/office/officeart/2005/8/layout/default"/>
    <dgm:cxn modelId="{2EAF4B9F-C70B-4E8F-82AD-3BE990EC7A1E}" type="presParOf" srcId="{F25E0000-1181-467F-A846-239CC693E3D9}" destId="{2820C281-9291-47B6-B4E5-55BE0F17DDC2}" srcOrd="18" destOrd="0" presId="urn:microsoft.com/office/officeart/2005/8/layout/default"/>
    <dgm:cxn modelId="{1444ACDA-AD5A-440A-AD08-7BDC9F1C0890}" type="presParOf" srcId="{F25E0000-1181-467F-A846-239CC693E3D9}" destId="{F714B4B9-4EA6-49E1-A422-91ACA38F6A7A}" srcOrd="19" destOrd="0" presId="urn:microsoft.com/office/officeart/2005/8/layout/default"/>
    <dgm:cxn modelId="{35604768-C457-4165-9CF7-7859E6D9508E}" type="presParOf" srcId="{F25E0000-1181-467F-A846-239CC693E3D9}" destId="{DCA47DCB-16CE-4AF6-A377-2AEFC497C258}" srcOrd="20" destOrd="0" presId="urn:microsoft.com/office/officeart/2005/8/layout/default"/>
    <dgm:cxn modelId="{130F645E-810F-431A-9FF1-B58104946B9E}" type="presParOf" srcId="{F25E0000-1181-467F-A846-239CC693E3D9}" destId="{1ACD34F5-D686-478F-AB19-E3F4DA8B15BF}" srcOrd="21" destOrd="0" presId="urn:microsoft.com/office/officeart/2005/8/layout/default"/>
    <dgm:cxn modelId="{A6B4CCE0-9036-4E7B-ACA1-D147080E7045}" type="presParOf" srcId="{F25E0000-1181-467F-A846-239CC693E3D9}" destId="{0D434B97-9CA6-4934-8B1D-BA6BCECA039C}" srcOrd="2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2E0E5B2-386D-4A2B-88ED-FFD0EFE5E9C4}" type="doc">
      <dgm:prSet loTypeId="urn:microsoft.com/office/officeart/2005/8/layout/vList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9C2C7FF9-042B-4839-ACE2-3A858681C720}">
      <dgm:prSet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pPr algn="just"/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відомості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про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об’єкт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включаючи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інформацію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про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чинні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договори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укладені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щодо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об’єкта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endParaRPr lang="ru-UA" sz="15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AF9C55B1-EA59-4C9E-9BF9-6DBAF2D3656E}" type="parTrans" cxnId="{7EAEE740-EFDE-4DA0-A013-7255FF0A6190}">
      <dgm:prSet/>
      <dgm:spPr/>
      <dgm:t>
        <a:bodyPr/>
        <a:lstStyle/>
        <a:p>
          <a:endParaRPr lang="x-none"/>
        </a:p>
      </dgm:t>
    </dgm:pt>
    <dgm:pt modelId="{DE0FA69D-926C-4525-A104-087FB1066D30}" type="sibTrans" cxnId="{7EAEE740-EFDE-4DA0-A013-7255FF0A6190}">
      <dgm:prSet/>
      <dgm:spPr/>
      <dgm:t>
        <a:bodyPr/>
        <a:lstStyle/>
        <a:p>
          <a:endParaRPr lang="x-none"/>
        </a:p>
      </dgm:t>
    </dgm:pt>
    <dgm:pt modelId="{8019C622-1F0B-4D53-9F1A-007B230105E9}">
      <dgm:prSet custT="1"/>
      <dgm:spPr>
        <a:solidFill>
          <a:schemeClr val="accent2"/>
        </a:solidFill>
      </dgm:spPr>
      <dgm:t>
        <a:bodyPr/>
        <a:lstStyle/>
        <a:p>
          <a:pPr algn="just"/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обставини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що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мають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істотне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значення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для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оцінки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ризику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(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визначення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імовірності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та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вірогідності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настання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випадку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і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розміру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можливих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збитків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)</a:t>
          </a:r>
          <a:endParaRPr lang="ru-UA" sz="15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5E2FB2B3-A574-420E-9101-902542B98ADB}" type="parTrans" cxnId="{D1E088B1-268E-408C-865E-C8A046BEE44D}">
      <dgm:prSet/>
      <dgm:spPr/>
      <dgm:t>
        <a:bodyPr/>
        <a:lstStyle/>
        <a:p>
          <a:endParaRPr lang="x-none"/>
        </a:p>
      </dgm:t>
    </dgm:pt>
    <dgm:pt modelId="{11778BD6-23E3-4E2B-B497-7FE5CB5C6E27}" type="sibTrans" cxnId="{D1E088B1-268E-408C-865E-C8A046BEE44D}">
      <dgm:prSet/>
      <dgm:spPr/>
      <dgm:t>
        <a:bodyPr/>
        <a:lstStyle/>
        <a:p>
          <a:endParaRPr lang="x-none"/>
        </a:p>
      </dgm:t>
    </dgm:pt>
    <dgm:pt modelId="{93467091-0407-432F-A939-BF1F98D483D6}">
      <dgm:prSet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pPr algn="just"/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інформацію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про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наявність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на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законних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підставах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на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підставі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інших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правовідносин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інтересу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щодо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об’єкта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включаючи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наявність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такого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інтересу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у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вигодонабувача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(у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разі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визначення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такої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особи в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договорі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500" dirty="0">
              <a:latin typeface="Roboto" panose="02000000000000000000" pitchFamily="2" charset="0"/>
              <a:ea typeface="Roboto" panose="02000000000000000000" pitchFamily="2" charset="0"/>
            </a:rPr>
            <a:t>)</a:t>
          </a:r>
          <a:endParaRPr lang="ru-UA" sz="15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A5E94025-88C4-4B07-9823-8CFA9339E012}" type="parTrans" cxnId="{1A132F6B-B618-4844-BE06-CD70DE23B66C}">
      <dgm:prSet/>
      <dgm:spPr/>
      <dgm:t>
        <a:bodyPr/>
        <a:lstStyle/>
        <a:p>
          <a:endParaRPr lang="x-none"/>
        </a:p>
      </dgm:t>
    </dgm:pt>
    <dgm:pt modelId="{5DDCCEFA-B69F-464E-91B2-6AB7947CADB2}" type="sibTrans" cxnId="{1A132F6B-B618-4844-BE06-CD70DE23B66C}">
      <dgm:prSet/>
      <dgm:spPr/>
      <dgm:t>
        <a:bodyPr/>
        <a:lstStyle/>
        <a:p>
          <a:endParaRPr lang="x-none"/>
        </a:p>
      </dgm:t>
    </dgm:pt>
    <dgm:pt modelId="{20045D25-7D5D-4B2B-BFFB-73B45C1CB3CA}" type="pres">
      <dgm:prSet presAssocID="{22E0E5B2-386D-4A2B-88ED-FFD0EFE5E9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2C67B9-7832-4B14-B914-FB6B46DD4EE7}" type="pres">
      <dgm:prSet presAssocID="{9C2C7FF9-042B-4839-ACE2-3A858681C72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4E6CF3-A240-47B5-9223-0D079CD0ECF9}" type="pres">
      <dgm:prSet presAssocID="{DE0FA69D-926C-4525-A104-087FB1066D30}" presName="spacer" presStyleCnt="0"/>
      <dgm:spPr/>
    </dgm:pt>
    <dgm:pt modelId="{F8139C4C-6D8B-4C11-A9D4-FC3E8A45A099}" type="pres">
      <dgm:prSet presAssocID="{8019C622-1F0B-4D53-9F1A-007B230105E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88B369-D95D-4033-BD51-33F6683BA44B}" type="pres">
      <dgm:prSet presAssocID="{11778BD6-23E3-4E2B-B497-7FE5CB5C6E27}" presName="spacer" presStyleCnt="0"/>
      <dgm:spPr/>
    </dgm:pt>
    <dgm:pt modelId="{C687633F-F376-412E-99A9-E3881FEDEE48}" type="pres">
      <dgm:prSet presAssocID="{93467091-0407-432F-A939-BF1F98D483D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E9914E-AC41-46E4-8369-17E5561D7DBB}" type="presOf" srcId="{93467091-0407-432F-A939-BF1F98D483D6}" destId="{C687633F-F376-412E-99A9-E3881FEDEE48}" srcOrd="0" destOrd="0" presId="urn:microsoft.com/office/officeart/2005/8/layout/vList2"/>
    <dgm:cxn modelId="{1A132F6B-B618-4844-BE06-CD70DE23B66C}" srcId="{22E0E5B2-386D-4A2B-88ED-FFD0EFE5E9C4}" destId="{93467091-0407-432F-A939-BF1F98D483D6}" srcOrd="2" destOrd="0" parTransId="{A5E94025-88C4-4B07-9823-8CFA9339E012}" sibTransId="{5DDCCEFA-B69F-464E-91B2-6AB7947CADB2}"/>
    <dgm:cxn modelId="{5EB60311-9726-452D-96C2-1359F2739558}" type="presOf" srcId="{8019C622-1F0B-4D53-9F1A-007B230105E9}" destId="{F8139C4C-6D8B-4C11-A9D4-FC3E8A45A099}" srcOrd="0" destOrd="0" presId="urn:microsoft.com/office/officeart/2005/8/layout/vList2"/>
    <dgm:cxn modelId="{7EAEE740-EFDE-4DA0-A013-7255FF0A6190}" srcId="{22E0E5B2-386D-4A2B-88ED-FFD0EFE5E9C4}" destId="{9C2C7FF9-042B-4839-ACE2-3A858681C720}" srcOrd="0" destOrd="0" parTransId="{AF9C55B1-EA59-4C9E-9BF9-6DBAF2D3656E}" sibTransId="{DE0FA69D-926C-4525-A104-087FB1066D30}"/>
    <dgm:cxn modelId="{D936CE7C-078D-4E32-B0F5-EBA32933D4EC}" type="presOf" srcId="{22E0E5B2-386D-4A2B-88ED-FFD0EFE5E9C4}" destId="{20045D25-7D5D-4B2B-BFFB-73B45C1CB3CA}" srcOrd="0" destOrd="0" presId="urn:microsoft.com/office/officeart/2005/8/layout/vList2"/>
    <dgm:cxn modelId="{1791242E-260F-4D45-91E3-1A3DE3550430}" type="presOf" srcId="{9C2C7FF9-042B-4839-ACE2-3A858681C720}" destId="{A52C67B9-7832-4B14-B914-FB6B46DD4EE7}" srcOrd="0" destOrd="0" presId="urn:microsoft.com/office/officeart/2005/8/layout/vList2"/>
    <dgm:cxn modelId="{D1E088B1-268E-408C-865E-C8A046BEE44D}" srcId="{22E0E5B2-386D-4A2B-88ED-FFD0EFE5E9C4}" destId="{8019C622-1F0B-4D53-9F1A-007B230105E9}" srcOrd="1" destOrd="0" parTransId="{5E2FB2B3-A574-420E-9101-902542B98ADB}" sibTransId="{11778BD6-23E3-4E2B-B497-7FE5CB5C6E27}"/>
    <dgm:cxn modelId="{C55DF0F3-6F5C-4379-A49E-522838F32DAC}" type="presParOf" srcId="{20045D25-7D5D-4B2B-BFFB-73B45C1CB3CA}" destId="{A52C67B9-7832-4B14-B914-FB6B46DD4EE7}" srcOrd="0" destOrd="0" presId="urn:microsoft.com/office/officeart/2005/8/layout/vList2"/>
    <dgm:cxn modelId="{6E317057-DC0D-45AC-9470-950A225603D4}" type="presParOf" srcId="{20045D25-7D5D-4B2B-BFFB-73B45C1CB3CA}" destId="{CF4E6CF3-A240-47B5-9223-0D079CD0ECF9}" srcOrd="1" destOrd="0" presId="urn:microsoft.com/office/officeart/2005/8/layout/vList2"/>
    <dgm:cxn modelId="{3DE6531B-2216-4E31-8612-2CD4FBDA72F4}" type="presParOf" srcId="{20045D25-7D5D-4B2B-BFFB-73B45C1CB3CA}" destId="{F8139C4C-6D8B-4C11-A9D4-FC3E8A45A099}" srcOrd="2" destOrd="0" presId="urn:microsoft.com/office/officeart/2005/8/layout/vList2"/>
    <dgm:cxn modelId="{FF85B8C3-A927-407D-A738-EC43688B838C}" type="presParOf" srcId="{20045D25-7D5D-4B2B-BFFB-73B45C1CB3CA}" destId="{3688B369-D95D-4033-BD51-33F6683BA44B}" srcOrd="3" destOrd="0" presId="urn:microsoft.com/office/officeart/2005/8/layout/vList2"/>
    <dgm:cxn modelId="{197AD998-CA92-46E3-8CD3-9BCCA0ECA809}" type="presParOf" srcId="{20045D25-7D5D-4B2B-BFFB-73B45C1CB3CA}" destId="{C687633F-F376-412E-99A9-E3881FEDEE4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A0D8889-A7E3-4344-93F4-BFD407549642}" type="doc">
      <dgm:prSet loTypeId="urn:microsoft.com/office/officeart/2005/8/layout/vList2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x-none"/>
        </a:p>
      </dgm:t>
    </dgm:pt>
    <dgm:pt modelId="{A556EE21-15FD-424A-A7CA-843B219FF7B7}">
      <dgm:prSet/>
      <dgm:spPr/>
      <dgm:t>
        <a:bodyPr/>
        <a:lstStyle/>
        <a:p>
          <a:r>
            <a:rPr lang="ru-RU" dirty="0"/>
            <a:t>за одним </a:t>
          </a:r>
          <a:r>
            <a:rPr lang="ru-RU" dirty="0" err="1"/>
            <a:t>класом</a:t>
          </a:r>
          <a:r>
            <a:rPr lang="ru-RU" dirty="0"/>
            <a:t> </a:t>
          </a:r>
          <a:r>
            <a:rPr lang="ru-RU" dirty="0" err="1"/>
            <a:t>страхування</a:t>
          </a:r>
          <a:r>
            <a:rPr lang="ru-RU" dirty="0"/>
            <a:t> (одним </a:t>
          </a:r>
          <a:r>
            <a:rPr lang="ru-RU" dirty="0" err="1"/>
            <a:t>або</a:t>
          </a:r>
          <a:r>
            <a:rPr lang="ru-RU" dirty="0"/>
            <a:t> </a:t>
          </a:r>
          <a:r>
            <a:rPr lang="ru-RU" dirty="0" err="1"/>
            <a:t>кількома</a:t>
          </a:r>
          <a:r>
            <a:rPr lang="ru-RU" dirty="0"/>
            <a:t> </a:t>
          </a:r>
          <a:r>
            <a:rPr lang="ru-RU" dirty="0" err="1"/>
            <a:t>ризиками</a:t>
          </a:r>
          <a:r>
            <a:rPr lang="ru-RU" dirty="0"/>
            <a:t> в межах одного </a:t>
          </a:r>
          <a:r>
            <a:rPr lang="ru-RU" dirty="0" err="1"/>
            <a:t>класу</a:t>
          </a:r>
          <a:r>
            <a:rPr lang="ru-RU" dirty="0"/>
            <a:t> </a:t>
          </a:r>
          <a:r>
            <a:rPr lang="ru-RU" dirty="0" err="1"/>
            <a:t>страхування</a:t>
          </a:r>
          <a:r>
            <a:rPr lang="ru-RU" dirty="0"/>
            <a:t>)</a:t>
          </a:r>
          <a:endParaRPr lang="ru-UA" dirty="0"/>
        </a:p>
      </dgm:t>
    </dgm:pt>
    <dgm:pt modelId="{F4253130-0208-46CC-A70C-8B249A584558}" type="parTrans" cxnId="{14F49D9D-9337-414F-9F3D-642C108B8EB5}">
      <dgm:prSet/>
      <dgm:spPr/>
      <dgm:t>
        <a:bodyPr/>
        <a:lstStyle/>
        <a:p>
          <a:endParaRPr lang="x-none"/>
        </a:p>
      </dgm:t>
    </dgm:pt>
    <dgm:pt modelId="{FEDE5A0F-F692-4330-9E10-889CDCBFC455}" type="sibTrans" cxnId="{14F49D9D-9337-414F-9F3D-642C108B8EB5}">
      <dgm:prSet/>
      <dgm:spPr/>
      <dgm:t>
        <a:bodyPr/>
        <a:lstStyle/>
        <a:p>
          <a:endParaRPr lang="x-none"/>
        </a:p>
      </dgm:t>
    </dgm:pt>
    <dgm:pt modelId="{E36BA03A-969D-48FE-917F-E1ADDA7E1391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ru-RU" dirty="0"/>
            <a:t>за </a:t>
          </a:r>
          <a:r>
            <a:rPr lang="ru-RU" dirty="0" err="1"/>
            <a:t>кількома</a:t>
          </a:r>
          <a:r>
            <a:rPr lang="ru-RU" dirty="0"/>
            <a:t> </a:t>
          </a:r>
          <a:r>
            <a:rPr lang="ru-RU" dirty="0" err="1"/>
            <a:t>класами</a:t>
          </a:r>
          <a:r>
            <a:rPr lang="ru-RU" dirty="0"/>
            <a:t> </a:t>
          </a:r>
          <a:r>
            <a:rPr lang="ru-RU" dirty="0" err="1"/>
            <a:t>страхування</a:t>
          </a:r>
          <a:r>
            <a:rPr lang="ru-RU" dirty="0"/>
            <a:t> (одним </a:t>
          </a:r>
          <a:r>
            <a:rPr lang="ru-RU" dirty="0" err="1"/>
            <a:t>або</a:t>
          </a:r>
          <a:r>
            <a:rPr lang="ru-RU" dirty="0"/>
            <a:t> </a:t>
          </a:r>
          <a:r>
            <a:rPr lang="ru-RU" dirty="0" err="1"/>
            <a:t>кількома</a:t>
          </a:r>
          <a:r>
            <a:rPr lang="ru-RU" dirty="0"/>
            <a:t> </a:t>
          </a:r>
          <a:r>
            <a:rPr lang="ru-RU" dirty="0" err="1"/>
            <a:t>ризиками</a:t>
          </a:r>
          <a:r>
            <a:rPr lang="ru-RU" dirty="0"/>
            <a:t> в межах </a:t>
          </a:r>
          <a:r>
            <a:rPr lang="ru-RU" dirty="0" err="1"/>
            <a:t>різних</a:t>
          </a:r>
          <a:r>
            <a:rPr lang="ru-RU" dirty="0"/>
            <a:t> </a:t>
          </a:r>
          <a:r>
            <a:rPr lang="ru-RU" dirty="0" err="1"/>
            <a:t>класів</a:t>
          </a:r>
          <a:r>
            <a:rPr lang="ru-RU" dirty="0"/>
            <a:t> </a:t>
          </a:r>
          <a:r>
            <a:rPr lang="ru-RU" dirty="0" err="1"/>
            <a:t>страхування</a:t>
          </a:r>
          <a:r>
            <a:rPr lang="ru-RU" dirty="0"/>
            <a:t>)</a:t>
          </a:r>
          <a:endParaRPr lang="ru-UA" dirty="0"/>
        </a:p>
      </dgm:t>
    </dgm:pt>
    <dgm:pt modelId="{0748D56D-0342-42D0-A5E7-4545DC631A4C}" type="parTrans" cxnId="{84118A09-EC2A-4EA2-85A5-805920B9E949}">
      <dgm:prSet/>
      <dgm:spPr/>
      <dgm:t>
        <a:bodyPr/>
        <a:lstStyle/>
        <a:p>
          <a:endParaRPr lang="x-none"/>
        </a:p>
      </dgm:t>
    </dgm:pt>
    <dgm:pt modelId="{32BA0F0A-D236-45E2-807A-CD9E80113F77}" type="sibTrans" cxnId="{84118A09-EC2A-4EA2-85A5-805920B9E949}">
      <dgm:prSet/>
      <dgm:spPr/>
      <dgm:t>
        <a:bodyPr/>
        <a:lstStyle/>
        <a:p>
          <a:endParaRPr lang="x-none"/>
        </a:p>
      </dgm:t>
    </dgm:pt>
    <dgm:pt modelId="{054F3395-B021-4EF4-8FD6-B3478CE13E92}" type="pres">
      <dgm:prSet presAssocID="{1A0D8889-A7E3-4344-93F4-BFD40754964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FE06E1-5B85-47CA-A91B-70A430A4D096}" type="pres">
      <dgm:prSet presAssocID="{A556EE21-15FD-424A-A7CA-843B219FF7B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92B72A-B0B6-4DAD-89F5-DD3740A2ED36}" type="pres">
      <dgm:prSet presAssocID="{FEDE5A0F-F692-4330-9E10-889CDCBFC455}" presName="spacer" presStyleCnt="0"/>
      <dgm:spPr/>
    </dgm:pt>
    <dgm:pt modelId="{F32B58AA-D283-4AC4-9AC4-433137C69D32}" type="pres">
      <dgm:prSet presAssocID="{E36BA03A-969D-48FE-917F-E1ADDA7E139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1B393C-E377-4B16-9C43-4F219BBC1F4F}" type="presOf" srcId="{1A0D8889-A7E3-4344-93F4-BFD407549642}" destId="{054F3395-B021-4EF4-8FD6-B3478CE13E92}" srcOrd="0" destOrd="0" presId="urn:microsoft.com/office/officeart/2005/8/layout/vList2"/>
    <dgm:cxn modelId="{1D12E94C-D4E0-45EC-BE7E-A40CB8C6AA81}" type="presOf" srcId="{E36BA03A-969D-48FE-917F-E1ADDA7E1391}" destId="{F32B58AA-D283-4AC4-9AC4-433137C69D32}" srcOrd="0" destOrd="0" presId="urn:microsoft.com/office/officeart/2005/8/layout/vList2"/>
    <dgm:cxn modelId="{27A474E5-5A14-4863-8578-76A69BB0F5DA}" type="presOf" srcId="{A556EE21-15FD-424A-A7CA-843B219FF7B7}" destId="{3FFE06E1-5B85-47CA-A91B-70A430A4D096}" srcOrd="0" destOrd="0" presId="urn:microsoft.com/office/officeart/2005/8/layout/vList2"/>
    <dgm:cxn modelId="{14F49D9D-9337-414F-9F3D-642C108B8EB5}" srcId="{1A0D8889-A7E3-4344-93F4-BFD407549642}" destId="{A556EE21-15FD-424A-A7CA-843B219FF7B7}" srcOrd="0" destOrd="0" parTransId="{F4253130-0208-46CC-A70C-8B249A584558}" sibTransId="{FEDE5A0F-F692-4330-9E10-889CDCBFC455}"/>
    <dgm:cxn modelId="{84118A09-EC2A-4EA2-85A5-805920B9E949}" srcId="{1A0D8889-A7E3-4344-93F4-BFD407549642}" destId="{E36BA03A-969D-48FE-917F-E1ADDA7E1391}" srcOrd="1" destOrd="0" parTransId="{0748D56D-0342-42D0-A5E7-4545DC631A4C}" sibTransId="{32BA0F0A-D236-45E2-807A-CD9E80113F77}"/>
    <dgm:cxn modelId="{031B544D-E866-49D0-B5A1-846327CFFAE8}" type="presParOf" srcId="{054F3395-B021-4EF4-8FD6-B3478CE13E92}" destId="{3FFE06E1-5B85-47CA-A91B-70A430A4D096}" srcOrd="0" destOrd="0" presId="urn:microsoft.com/office/officeart/2005/8/layout/vList2"/>
    <dgm:cxn modelId="{C4707AD3-E4D4-4B27-8A35-3D7534823513}" type="presParOf" srcId="{054F3395-B021-4EF4-8FD6-B3478CE13E92}" destId="{CE92B72A-B0B6-4DAD-89F5-DD3740A2ED36}" srcOrd="1" destOrd="0" presId="urn:microsoft.com/office/officeart/2005/8/layout/vList2"/>
    <dgm:cxn modelId="{A1625D5E-A636-4D5B-BB36-8A958F9EEAF9}" type="presParOf" srcId="{054F3395-B021-4EF4-8FD6-B3478CE13E92}" destId="{F32B58AA-D283-4AC4-9AC4-433137C69D3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7B3C26-378E-4D78-91BE-9A16064C9496}">
      <dsp:nvSpPr>
        <dsp:cNvPr id="0" name=""/>
        <dsp:cNvSpPr/>
      </dsp:nvSpPr>
      <dsp:spPr>
        <a:xfrm>
          <a:off x="0" y="432051"/>
          <a:ext cx="9433048" cy="3773219"/>
        </a:xfrm>
        <a:prstGeom prst="leftRightRibbon">
          <a:avLst/>
        </a:prstGeom>
        <a:solidFill>
          <a:srgbClr val="C000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645E870-98D4-4E64-94A4-7EEBE3F38E0E}">
      <dsp:nvSpPr>
        <dsp:cNvPr id="0" name=""/>
        <dsp:cNvSpPr/>
      </dsp:nvSpPr>
      <dsp:spPr>
        <a:xfrm>
          <a:off x="684080" y="936105"/>
          <a:ext cx="3809262" cy="1848877"/>
        </a:xfrm>
        <a:prstGeom prst="rect">
          <a:avLst/>
        </a:prstGeom>
        <a:noFill/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latin typeface="Roboto" panose="02000000000000000000" pitchFamily="2" charset="0"/>
              <a:ea typeface="Roboto" panose="02000000000000000000" pitchFamily="2" charset="0"/>
            </a:rPr>
            <a:t>Закон </a:t>
          </a:r>
          <a:r>
            <a:rPr lang="ru-RU" sz="1800" b="1" kern="1200" dirty="0" err="1">
              <a:latin typeface="Roboto" panose="02000000000000000000" pitchFamily="2" charset="0"/>
              <a:ea typeface="Roboto" panose="02000000000000000000" pitchFamily="2" charset="0"/>
            </a:rPr>
            <a:t>України</a:t>
          </a:r>
          <a:r>
            <a:rPr lang="ru-RU" sz="1800" b="1" kern="1200" dirty="0">
              <a:latin typeface="Roboto" panose="02000000000000000000" pitchFamily="2" charset="0"/>
              <a:ea typeface="Roboto" panose="02000000000000000000" pitchFamily="2" charset="0"/>
            </a:rPr>
            <a:t> «Про </a:t>
          </a:r>
          <a:r>
            <a:rPr lang="ru-RU" sz="1800" b="1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800" b="1" kern="1200" dirty="0">
              <a:latin typeface="Roboto" panose="02000000000000000000" pitchFamily="2" charset="0"/>
              <a:ea typeface="Roboto" panose="02000000000000000000" pitchFamily="2" charset="0"/>
            </a:rPr>
            <a:t>»</a:t>
          </a:r>
          <a:endParaRPr lang="ru-UA" sz="1800" b="1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684080" y="936105"/>
        <a:ext cx="3809262" cy="1848877"/>
      </dsp:txXfrm>
    </dsp:sp>
    <dsp:sp modelId="{2A21EDDE-254B-4808-A752-AEFB52DB6BA1}">
      <dsp:nvSpPr>
        <dsp:cNvPr id="0" name=""/>
        <dsp:cNvSpPr/>
      </dsp:nvSpPr>
      <dsp:spPr>
        <a:xfrm>
          <a:off x="4654902" y="1728183"/>
          <a:ext cx="3678888" cy="1848877"/>
        </a:xfrm>
        <a:prstGeom prst="rect">
          <a:avLst/>
        </a:prstGeom>
        <a:noFill/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53340" rIns="0" bIns="571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Постанова №182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від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25.12.2023 року,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якою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затверджено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«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Положення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про</a:t>
          </a:r>
          <a:r>
            <a:rPr lang="uk-UA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характеристики та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класифікаційні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ознаки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класів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,</a:t>
          </a:r>
          <a:r>
            <a:rPr lang="uk-UA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особливості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здійснення</a:t>
          </a:r>
          <a:r>
            <a:rPr lang="uk-UA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діяльності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зі</a:t>
          </a:r>
          <a:r>
            <a:rPr lang="uk-UA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та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укладання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договорів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за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класами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» та самим</a:t>
          </a:r>
          <a:r>
            <a:rPr lang="uk-UA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Положенням</a:t>
          </a:r>
          <a:endParaRPr lang="ru-UA" sz="15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4654902" y="1728183"/>
        <a:ext cx="3678888" cy="18488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2065CF-805F-40F5-B0FF-A524955A4836}">
      <dsp:nvSpPr>
        <dsp:cNvPr id="0" name=""/>
        <dsp:cNvSpPr/>
      </dsp:nvSpPr>
      <dsp:spPr>
        <a:xfrm>
          <a:off x="2412268" y="1041542"/>
          <a:ext cx="1259535" cy="4371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597"/>
              </a:lnTo>
              <a:lnTo>
                <a:pt x="1259535" y="218597"/>
              </a:lnTo>
              <a:lnTo>
                <a:pt x="1259535" y="437194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4C8553-8100-4816-92FA-B58B7B904976}">
      <dsp:nvSpPr>
        <dsp:cNvPr id="0" name=""/>
        <dsp:cNvSpPr/>
      </dsp:nvSpPr>
      <dsp:spPr>
        <a:xfrm>
          <a:off x="1152732" y="1041542"/>
          <a:ext cx="1259535" cy="437194"/>
        </a:xfrm>
        <a:custGeom>
          <a:avLst/>
          <a:gdLst/>
          <a:ahLst/>
          <a:cxnLst/>
          <a:rect l="0" t="0" r="0" b="0"/>
          <a:pathLst>
            <a:path>
              <a:moveTo>
                <a:pt x="1259535" y="0"/>
              </a:moveTo>
              <a:lnTo>
                <a:pt x="1259535" y="218597"/>
              </a:lnTo>
              <a:lnTo>
                <a:pt x="0" y="218597"/>
              </a:lnTo>
              <a:lnTo>
                <a:pt x="0" y="437194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1CF4CA-99DC-4D61-BA40-3D9CE9A12484}">
      <dsp:nvSpPr>
        <dsp:cNvPr id="0" name=""/>
        <dsp:cNvSpPr/>
      </dsp:nvSpPr>
      <dsp:spPr>
        <a:xfrm>
          <a:off x="1371329" y="604"/>
          <a:ext cx="2081876" cy="1040938"/>
        </a:xfrm>
        <a:prstGeom prst="rect">
          <a:avLst/>
        </a:prstGeom>
        <a:solidFill>
          <a:srgbClr val="C00000">
            <a:alpha val="8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>
              <a:latin typeface="Roboto" panose="02000000000000000000" pitchFamily="2" charset="0"/>
              <a:ea typeface="Roboto" panose="02000000000000000000" pitchFamily="2" charset="0"/>
            </a:rPr>
            <a:t>Умови страхового продукту</a:t>
          </a:r>
          <a:endParaRPr lang="ru-UA" sz="21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1371329" y="604"/>
        <a:ext cx="2081876" cy="1040938"/>
      </dsp:txXfrm>
    </dsp:sp>
    <dsp:sp modelId="{BC08F285-6611-4AC4-8C58-7E6B7F7A873A}">
      <dsp:nvSpPr>
        <dsp:cNvPr id="0" name=""/>
        <dsp:cNvSpPr/>
      </dsp:nvSpPr>
      <dsp:spPr>
        <a:xfrm>
          <a:off x="111794" y="1478737"/>
          <a:ext cx="2081876" cy="1040938"/>
        </a:xfrm>
        <a:prstGeom prst="rect">
          <a:avLst/>
        </a:prstGeom>
        <a:solidFill>
          <a:schemeClr val="bg1">
            <a:lumMod val="85000"/>
            <a:alpha val="7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rPr>
            <a:t>Загальні умови</a:t>
          </a:r>
          <a:endParaRPr lang="ru-UA" sz="2100" kern="1200" dirty="0">
            <a:solidFill>
              <a:schemeClr val="tx1"/>
            </a:solidFill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111794" y="1478737"/>
        <a:ext cx="2081876" cy="1040938"/>
      </dsp:txXfrm>
    </dsp:sp>
    <dsp:sp modelId="{2FD46D8D-4366-4932-B61D-E19AE6B16530}">
      <dsp:nvSpPr>
        <dsp:cNvPr id="0" name=""/>
        <dsp:cNvSpPr/>
      </dsp:nvSpPr>
      <dsp:spPr>
        <a:xfrm>
          <a:off x="2630865" y="1478737"/>
          <a:ext cx="2081876" cy="1040938"/>
        </a:xfrm>
        <a:prstGeom prst="rect">
          <a:avLst/>
        </a:prstGeom>
        <a:solidFill>
          <a:schemeClr val="bg1">
            <a:lumMod val="85000"/>
            <a:alpha val="7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rPr>
            <a:t>Індивідуальні умови</a:t>
          </a:r>
          <a:endParaRPr lang="ru-UA" sz="2100" kern="1200" dirty="0">
            <a:solidFill>
              <a:schemeClr val="tx1"/>
            </a:solidFill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2630865" y="1478737"/>
        <a:ext cx="2081876" cy="10409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064F3A-A5B0-4996-B86B-1020A9094526}">
      <dsp:nvSpPr>
        <dsp:cNvPr id="0" name=""/>
        <dsp:cNvSpPr/>
      </dsp:nvSpPr>
      <dsp:spPr>
        <a:xfrm>
          <a:off x="2668" y="367142"/>
          <a:ext cx="2117133" cy="127028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визначення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понять і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термінів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що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вживаються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в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договорі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endParaRPr lang="ru-UA" sz="14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2668" y="367142"/>
        <a:ext cx="2117133" cy="1270280"/>
      </dsp:txXfrm>
    </dsp:sp>
    <dsp:sp modelId="{CBFE7F98-1F18-49D0-829D-BE9B98818DB9}">
      <dsp:nvSpPr>
        <dsp:cNvPr id="0" name=""/>
        <dsp:cNvSpPr/>
      </dsp:nvSpPr>
      <dsp:spPr>
        <a:xfrm>
          <a:off x="2331515" y="367142"/>
          <a:ext cx="2117133" cy="1270280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умови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покриття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за договором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endParaRPr lang="ru-UA" sz="14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2331515" y="367142"/>
        <a:ext cx="2117133" cy="1270280"/>
      </dsp:txXfrm>
    </dsp:sp>
    <dsp:sp modelId="{1DA294CD-6F22-4F0D-9B41-3A1225DC2BEF}">
      <dsp:nvSpPr>
        <dsp:cNvPr id="0" name=""/>
        <dsp:cNvSpPr/>
      </dsp:nvSpPr>
      <dsp:spPr>
        <a:xfrm>
          <a:off x="4660362" y="367142"/>
          <a:ext cx="2117133" cy="127028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права та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обов’язки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сторін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відповідальність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за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невиконання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та/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неналежне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виконання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умов договору</a:t>
          </a:r>
          <a:endParaRPr lang="ru-UA" sz="14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4660362" y="367142"/>
        <a:ext cx="2117133" cy="1270280"/>
      </dsp:txXfrm>
    </dsp:sp>
    <dsp:sp modelId="{A5AC649B-D3FA-4092-AE82-4B8BCE014EF7}">
      <dsp:nvSpPr>
        <dsp:cNvPr id="0" name=""/>
        <dsp:cNvSpPr/>
      </dsp:nvSpPr>
      <dsp:spPr>
        <a:xfrm>
          <a:off x="6989209" y="367142"/>
          <a:ext cx="2117133" cy="127028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порядок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внесення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змін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дострокового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припинення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чи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розірвання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договору,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їх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правові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наслідки</a:t>
          </a:r>
          <a:endParaRPr lang="ru-UA" sz="14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6989209" y="367142"/>
        <a:ext cx="2117133" cy="1270280"/>
      </dsp:txXfrm>
    </dsp:sp>
    <dsp:sp modelId="{3E688B31-4071-41BE-AABC-6F58A2534DC2}">
      <dsp:nvSpPr>
        <dsp:cNvPr id="0" name=""/>
        <dsp:cNvSpPr/>
      </dsp:nvSpPr>
      <dsp:spPr>
        <a:xfrm>
          <a:off x="2668" y="1849135"/>
          <a:ext cx="2117133" cy="127028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порядок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відмови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від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договору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endParaRPr lang="ru-UA" sz="14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2668" y="1849135"/>
        <a:ext cx="2117133" cy="1270280"/>
      </dsp:txXfrm>
    </dsp:sp>
    <dsp:sp modelId="{6828C5C5-84D9-4F53-868C-2137984FFBFC}">
      <dsp:nvSpPr>
        <dsp:cNvPr id="0" name=""/>
        <dsp:cNvSpPr/>
      </dsp:nvSpPr>
      <dsp:spPr>
        <a:xfrm>
          <a:off x="2331515" y="1849135"/>
          <a:ext cx="2117133" cy="127028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порядок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дій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у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разі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настання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події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що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має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ознаки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випадку</a:t>
          </a:r>
          <a:endParaRPr lang="ru-UA" sz="14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2331515" y="1849135"/>
        <a:ext cx="2117133" cy="1270280"/>
      </dsp:txXfrm>
    </dsp:sp>
    <dsp:sp modelId="{C22944F5-0657-4EA9-B3D5-60277C08A6FA}">
      <dsp:nvSpPr>
        <dsp:cNvPr id="0" name=""/>
        <dsp:cNvSpPr/>
      </dsp:nvSpPr>
      <dsp:spPr>
        <a:xfrm>
          <a:off x="4660362" y="1849135"/>
          <a:ext cx="2117133" cy="1270280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порядок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розрахунку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та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умови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здійснення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страхових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виплат</a:t>
          </a:r>
          <a:endParaRPr lang="ru-UA" sz="14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4660362" y="1849135"/>
        <a:ext cx="2117133" cy="1270280"/>
      </dsp:txXfrm>
    </dsp:sp>
    <dsp:sp modelId="{F32AB4BA-12DF-43AD-B1EF-51D258C525FD}">
      <dsp:nvSpPr>
        <dsp:cNvPr id="0" name=""/>
        <dsp:cNvSpPr/>
      </dsp:nvSpPr>
      <dsp:spPr>
        <a:xfrm>
          <a:off x="6989209" y="1849135"/>
          <a:ext cx="2117133" cy="127028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підстави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відмови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у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страховій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виплаті</a:t>
          </a:r>
          <a:endParaRPr lang="ru-UA" sz="14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6989209" y="1849135"/>
        <a:ext cx="2117133" cy="1270280"/>
      </dsp:txXfrm>
    </dsp:sp>
    <dsp:sp modelId="{27B3A1B2-6BF0-47AE-8EAE-57DCD74890E9}">
      <dsp:nvSpPr>
        <dsp:cNvPr id="0" name=""/>
        <dsp:cNvSpPr/>
      </dsp:nvSpPr>
      <dsp:spPr>
        <a:xfrm>
          <a:off x="2668" y="3331129"/>
          <a:ext cx="2117133" cy="127028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порядок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укладення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договору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endParaRPr lang="ru-UA" sz="14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2668" y="3331129"/>
        <a:ext cx="2117133" cy="1270280"/>
      </dsp:txXfrm>
    </dsp:sp>
    <dsp:sp modelId="{2820C281-9291-47B6-B4E5-55BE0F17DDC2}">
      <dsp:nvSpPr>
        <dsp:cNvPr id="0" name=""/>
        <dsp:cNvSpPr/>
      </dsp:nvSpPr>
      <dsp:spPr>
        <a:xfrm>
          <a:off x="2331515" y="3331129"/>
          <a:ext cx="2117133" cy="127028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винятки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із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страхових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випадків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та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обмеження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endParaRPr lang="ru-UA" sz="14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2331515" y="3331129"/>
        <a:ext cx="2117133" cy="1270280"/>
      </dsp:txXfrm>
    </dsp:sp>
    <dsp:sp modelId="{DCA47DCB-16CE-4AF6-A377-2AEFC497C258}">
      <dsp:nvSpPr>
        <dsp:cNvPr id="0" name=""/>
        <dsp:cNvSpPr/>
      </dsp:nvSpPr>
      <dsp:spPr>
        <a:xfrm>
          <a:off x="4660362" y="3331129"/>
          <a:ext cx="2117133" cy="127028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порядок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вирішення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спорів</a:t>
          </a:r>
          <a:endParaRPr lang="ru-UA" sz="14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4660362" y="3331129"/>
        <a:ext cx="2117133" cy="1270280"/>
      </dsp:txXfrm>
    </dsp:sp>
    <dsp:sp modelId="{0D434B97-9CA6-4934-8B1D-BA6BCECA039C}">
      <dsp:nvSpPr>
        <dsp:cNvPr id="0" name=""/>
        <dsp:cNvSpPr/>
      </dsp:nvSpPr>
      <dsp:spPr>
        <a:xfrm>
          <a:off x="6989209" y="3331129"/>
          <a:ext cx="2117133" cy="1270280"/>
        </a:xfrm>
        <a:prstGeom prst="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контактні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дані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для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звернення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у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разі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настання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події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що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має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ознаки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випадку</a:t>
          </a:r>
          <a:endParaRPr lang="ru-UA" sz="14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6989209" y="3331129"/>
        <a:ext cx="2117133" cy="12702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C67B9-7832-4B14-B914-FB6B46DD4EE7}">
      <dsp:nvSpPr>
        <dsp:cNvPr id="0" name=""/>
        <dsp:cNvSpPr/>
      </dsp:nvSpPr>
      <dsp:spPr>
        <a:xfrm>
          <a:off x="0" y="380"/>
          <a:ext cx="9217024" cy="889015"/>
        </a:xfrm>
        <a:prstGeom prst="roundRect">
          <a:avLst/>
        </a:prstGeom>
        <a:solidFill>
          <a:schemeClr val="tx1">
            <a:lumMod val="65000"/>
            <a:lumOff val="3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відомості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про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об’єкт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включаючи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інформацію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про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чинні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договори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укладені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щодо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об’єкта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endParaRPr lang="ru-UA" sz="15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43398" y="43778"/>
        <a:ext cx="9130228" cy="802219"/>
      </dsp:txXfrm>
    </dsp:sp>
    <dsp:sp modelId="{F8139C4C-6D8B-4C11-A9D4-FC3E8A45A099}">
      <dsp:nvSpPr>
        <dsp:cNvPr id="0" name=""/>
        <dsp:cNvSpPr/>
      </dsp:nvSpPr>
      <dsp:spPr>
        <a:xfrm>
          <a:off x="0" y="903542"/>
          <a:ext cx="9217024" cy="889015"/>
        </a:xfrm>
        <a:prstGeom prst="roundRect">
          <a:avLst/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обставини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що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мають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істотне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значення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для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оцінки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ризику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(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визначення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імовірності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та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вірогідності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настання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випадку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і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розміру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можливих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збитків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)</a:t>
          </a:r>
          <a:endParaRPr lang="ru-UA" sz="15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43398" y="946940"/>
        <a:ext cx="9130228" cy="802219"/>
      </dsp:txXfrm>
    </dsp:sp>
    <dsp:sp modelId="{C687633F-F376-412E-99A9-E3881FEDEE48}">
      <dsp:nvSpPr>
        <dsp:cNvPr id="0" name=""/>
        <dsp:cNvSpPr/>
      </dsp:nvSpPr>
      <dsp:spPr>
        <a:xfrm>
          <a:off x="0" y="1806704"/>
          <a:ext cx="9217024" cy="889015"/>
        </a:xfrm>
        <a:prstGeom prst="roundRect">
          <a:avLst/>
        </a:prstGeom>
        <a:solidFill>
          <a:schemeClr val="tx1">
            <a:lumMod val="65000"/>
            <a:lumOff val="3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інформацію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про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наявність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на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законних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підставах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на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підставі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інших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правовідносин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страхового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інтересу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щодо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об’єкта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включаючи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наявність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такого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інтересу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у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вигодонабувача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(у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разі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визначення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такої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особи в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договорі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500" kern="1200" dirty="0">
              <a:latin typeface="Roboto" panose="02000000000000000000" pitchFamily="2" charset="0"/>
              <a:ea typeface="Roboto" panose="02000000000000000000" pitchFamily="2" charset="0"/>
            </a:rPr>
            <a:t>)</a:t>
          </a:r>
          <a:endParaRPr lang="ru-UA" sz="15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43398" y="1850102"/>
        <a:ext cx="9130228" cy="80221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FE06E1-5B85-47CA-A91B-70A430A4D096}">
      <dsp:nvSpPr>
        <dsp:cNvPr id="0" name=""/>
        <dsp:cNvSpPr/>
      </dsp:nvSpPr>
      <dsp:spPr>
        <a:xfrm>
          <a:off x="0" y="53261"/>
          <a:ext cx="6023546" cy="7558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за одним </a:t>
          </a:r>
          <a:r>
            <a:rPr lang="ru-RU" sz="1900" kern="1200" dirty="0" err="1"/>
            <a:t>класом</a:t>
          </a:r>
          <a:r>
            <a:rPr lang="ru-RU" sz="1900" kern="1200" dirty="0"/>
            <a:t> </a:t>
          </a:r>
          <a:r>
            <a:rPr lang="ru-RU" sz="1900" kern="1200" dirty="0" err="1"/>
            <a:t>страхування</a:t>
          </a:r>
          <a:r>
            <a:rPr lang="ru-RU" sz="1900" kern="1200" dirty="0"/>
            <a:t> (одним </a:t>
          </a:r>
          <a:r>
            <a:rPr lang="ru-RU" sz="1900" kern="1200" dirty="0" err="1"/>
            <a:t>або</a:t>
          </a:r>
          <a:r>
            <a:rPr lang="ru-RU" sz="1900" kern="1200" dirty="0"/>
            <a:t> </a:t>
          </a:r>
          <a:r>
            <a:rPr lang="ru-RU" sz="1900" kern="1200" dirty="0" err="1"/>
            <a:t>кількома</a:t>
          </a:r>
          <a:r>
            <a:rPr lang="ru-RU" sz="1900" kern="1200" dirty="0"/>
            <a:t> </a:t>
          </a:r>
          <a:r>
            <a:rPr lang="ru-RU" sz="1900" kern="1200" dirty="0" err="1"/>
            <a:t>ризиками</a:t>
          </a:r>
          <a:r>
            <a:rPr lang="ru-RU" sz="1900" kern="1200" dirty="0"/>
            <a:t> в межах одного </a:t>
          </a:r>
          <a:r>
            <a:rPr lang="ru-RU" sz="1900" kern="1200" dirty="0" err="1"/>
            <a:t>класу</a:t>
          </a:r>
          <a:r>
            <a:rPr lang="ru-RU" sz="1900" kern="1200" dirty="0"/>
            <a:t> </a:t>
          </a:r>
          <a:r>
            <a:rPr lang="ru-RU" sz="1900" kern="1200" dirty="0" err="1"/>
            <a:t>страхування</a:t>
          </a:r>
          <a:r>
            <a:rPr lang="ru-RU" sz="1900" kern="1200" dirty="0"/>
            <a:t>)</a:t>
          </a:r>
          <a:endParaRPr lang="ru-UA" sz="1900" kern="1200" dirty="0"/>
        </a:p>
      </dsp:txBody>
      <dsp:txXfrm>
        <a:off x="36896" y="90157"/>
        <a:ext cx="5949754" cy="682028"/>
      </dsp:txXfrm>
    </dsp:sp>
    <dsp:sp modelId="{F32B58AA-D283-4AC4-9AC4-433137C69D32}">
      <dsp:nvSpPr>
        <dsp:cNvPr id="0" name=""/>
        <dsp:cNvSpPr/>
      </dsp:nvSpPr>
      <dsp:spPr>
        <a:xfrm>
          <a:off x="0" y="863801"/>
          <a:ext cx="6023546" cy="755820"/>
        </a:xfrm>
        <a:prstGeom prst="roundRect">
          <a:avLst/>
        </a:prstGeom>
        <a:solidFill>
          <a:schemeClr val="tx1">
            <a:lumMod val="65000"/>
            <a:lumOff val="3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/>
            <a:t>за </a:t>
          </a:r>
          <a:r>
            <a:rPr lang="ru-RU" sz="1900" kern="1200" dirty="0" err="1"/>
            <a:t>кількома</a:t>
          </a:r>
          <a:r>
            <a:rPr lang="ru-RU" sz="1900" kern="1200" dirty="0"/>
            <a:t> </a:t>
          </a:r>
          <a:r>
            <a:rPr lang="ru-RU" sz="1900" kern="1200" dirty="0" err="1"/>
            <a:t>класами</a:t>
          </a:r>
          <a:r>
            <a:rPr lang="ru-RU" sz="1900" kern="1200" dirty="0"/>
            <a:t> </a:t>
          </a:r>
          <a:r>
            <a:rPr lang="ru-RU" sz="1900" kern="1200" dirty="0" err="1"/>
            <a:t>страхування</a:t>
          </a:r>
          <a:r>
            <a:rPr lang="ru-RU" sz="1900" kern="1200" dirty="0"/>
            <a:t> (одним </a:t>
          </a:r>
          <a:r>
            <a:rPr lang="ru-RU" sz="1900" kern="1200" dirty="0" err="1"/>
            <a:t>або</a:t>
          </a:r>
          <a:r>
            <a:rPr lang="ru-RU" sz="1900" kern="1200" dirty="0"/>
            <a:t> </a:t>
          </a:r>
          <a:r>
            <a:rPr lang="ru-RU" sz="1900" kern="1200" dirty="0" err="1"/>
            <a:t>кількома</a:t>
          </a:r>
          <a:r>
            <a:rPr lang="ru-RU" sz="1900" kern="1200" dirty="0"/>
            <a:t> </a:t>
          </a:r>
          <a:r>
            <a:rPr lang="ru-RU" sz="1900" kern="1200" dirty="0" err="1"/>
            <a:t>ризиками</a:t>
          </a:r>
          <a:r>
            <a:rPr lang="ru-RU" sz="1900" kern="1200" dirty="0"/>
            <a:t> в межах </a:t>
          </a:r>
          <a:r>
            <a:rPr lang="ru-RU" sz="1900" kern="1200" dirty="0" err="1"/>
            <a:t>різних</a:t>
          </a:r>
          <a:r>
            <a:rPr lang="ru-RU" sz="1900" kern="1200" dirty="0"/>
            <a:t> </a:t>
          </a:r>
          <a:r>
            <a:rPr lang="ru-RU" sz="1900" kern="1200" dirty="0" err="1"/>
            <a:t>класів</a:t>
          </a:r>
          <a:r>
            <a:rPr lang="ru-RU" sz="1900" kern="1200" dirty="0"/>
            <a:t> </a:t>
          </a:r>
          <a:r>
            <a:rPr lang="ru-RU" sz="1900" kern="1200" dirty="0" err="1"/>
            <a:t>страхування</a:t>
          </a:r>
          <a:r>
            <a:rPr lang="ru-RU" sz="1900" kern="1200" dirty="0"/>
            <a:t>)</a:t>
          </a:r>
          <a:endParaRPr lang="ru-UA" sz="1900" kern="1200" dirty="0"/>
        </a:p>
      </dsp:txBody>
      <dsp:txXfrm>
        <a:off x="36896" y="900697"/>
        <a:ext cx="5949754" cy="6820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192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2670" y="3071810"/>
            <a:ext cx="2452670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10454" y="3071810"/>
            <a:ext cx="2595546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071810"/>
            <a:ext cx="2428892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81562" y="3071810"/>
            <a:ext cx="2500330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6953" y="4773816"/>
            <a:ext cx="3462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xmlns="" id="{06C858A8-6173-4FB5-B92F-5BE743069C2D}"/>
              </a:ext>
            </a:extLst>
          </p:cNvPr>
          <p:cNvSpPr/>
          <p:nvPr/>
        </p:nvSpPr>
        <p:spPr>
          <a:xfrm>
            <a:off x="5097016" y="1041955"/>
            <a:ext cx="4464496" cy="532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Умови</a:t>
            </a:r>
            <a:r>
              <a:rPr lang="ru-RU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страхового продукту</a:t>
            </a:r>
            <a:endParaRPr lang="uk-UA" sz="4000" b="1" dirty="0">
              <a:cs typeface="Times New Roman" panose="02020603050405020304" pitchFamily="18" charset="0"/>
            </a:endParaRPr>
          </a:p>
        </p:txBody>
      </p:sp>
      <p:pic>
        <p:nvPicPr>
          <p:cNvPr id="10" name="Picture 2" descr="Color logo">
            <a:extLst>
              <a:ext uri="{FF2B5EF4-FFF2-40B4-BE49-F238E27FC236}">
                <a16:creationId xmlns:a16="http://schemas.microsoft.com/office/drawing/2014/main" xmlns="" id="{7C412EC3-D390-4E7B-B897-A84642E77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953" y="260648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3ADA23C6-0BA0-4213-AF35-47C5CD5BD49C}"/>
              </a:ext>
            </a:extLst>
          </p:cNvPr>
          <p:cNvSpPr/>
          <p:nvPr/>
        </p:nvSpPr>
        <p:spPr>
          <a:xfrm>
            <a:off x="6131727" y="4773816"/>
            <a:ext cx="693481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8EB354CF-5799-4FF0-ABE3-674FCBE414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080" y="3805713"/>
            <a:ext cx="3992713" cy="2512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300" b="1" kern="0" dirty="0">
                <a:solidFill>
                  <a:prstClr val="white"/>
                </a:solidFill>
                <a:cs typeface="Times New Roman" pitchFamily="18" charset="0"/>
              </a:rPr>
              <a:t>Принцип розміщення та редагування загальних умов страхового продукту</a:t>
            </a:r>
            <a:endParaRPr lang="ru-RU" sz="23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697ACEC-607F-428C-8E45-6F33E65FE2ED}"/>
              </a:ext>
            </a:extLst>
          </p:cNvPr>
          <p:cNvSpPr txBox="1"/>
          <p:nvPr/>
        </p:nvSpPr>
        <p:spPr>
          <a:xfrm>
            <a:off x="416496" y="746838"/>
            <a:ext cx="49689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x-none" dirty="0">
              <a:solidFill>
                <a:prstClr val="black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E213EEFE-6621-4E0B-BAD2-1A3FEF677667}"/>
              </a:ext>
            </a:extLst>
          </p:cNvPr>
          <p:cNvSpPr txBox="1"/>
          <p:nvPr/>
        </p:nvSpPr>
        <p:spPr>
          <a:xfrm>
            <a:off x="272480" y="602058"/>
            <a:ext cx="9217024" cy="60372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ru-RU" sz="1600" b="1" dirty="0">
                <a:solidFill>
                  <a:prstClr val="black"/>
                </a:solidFill>
              </a:rPr>
              <a:t>Страховик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зобов’язаний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розмістити</a:t>
            </a:r>
            <a:r>
              <a:rPr lang="ru-RU" sz="1600" b="1" dirty="0">
                <a:solidFill>
                  <a:prstClr val="black"/>
                </a:solidFill>
              </a:rPr>
              <a:t> на </a:t>
            </a:r>
            <a:r>
              <a:rPr lang="ru-RU" sz="1600" b="1" dirty="0" err="1">
                <a:solidFill>
                  <a:prstClr val="black"/>
                </a:solidFill>
              </a:rPr>
              <a:t>своєму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вебсайті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уключаючи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його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мобільну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версію</a:t>
            </a:r>
            <a:r>
              <a:rPr lang="ru-RU" sz="1600" dirty="0">
                <a:solidFill>
                  <a:prstClr val="black"/>
                </a:solidFill>
              </a:rPr>
              <a:t>, у </a:t>
            </a:r>
            <a:r>
              <a:rPr lang="ru-RU" sz="1600" dirty="0" err="1">
                <a:solidFill>
                  <a:prstClr val="black"/>
                </a:solidFill>
              </a:rPr>
              <a:t>відкритому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доступі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загальні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умови</a:t>
            </a:r>
            <a:r>
              <a:rPr lang="ru-RU" sz="1600" b="1" dirty="0">
                <a:solidFill>
                  <a:prstClr val="black"/>
                </a:solidFill>
              </a:rPr>
              <a:t> страхового продукту </a:t>
            </a:r>
            <a:r>
              <a:rPr lang="ru-RU" sz="1600" dirty="0" err="1">
                <a:solidFill>
                  <a:prstClr val="black"/>
                </a:solidFill>
              </a:rPr>
              <a:t>відповідно</a:t>
            </a:r>
            <a:r>
              <a:rPr lang="ru-RU" sz="1600" dirty="0">
                <a:solidFill>
                  <a:prstClr val="black"/>
                </a:solidFill>
              </a:rPr>
              <a:t> до </a:t>
            </a:r>
            <a:r>
              <a:rPr lang="ru-RU" sz="1600" dirty="0" err="1">
                <a:solidFill>
                  <a:prstClr val="black"/>
                </a:solidFill>
              </a:rPr>
              <a:t>вимог</a:t>
            </a:r>
            <a:r>
              <a:rPr lang="ru-RU" sz="1600" dirty="0">
                <a:solidFill>
                  <a:prstClr val="black"/>
                </a:solidFill>
              </a:rPr>
              <a:t> до </a:t>
            </a:r>
            <a:r>
              <a:rPr lang="ru-RU" sz="1600" dirty="0" err="1">
                <a:solidFill>
                  <a:prstClr val="black"/>
                </a:solidFill>
              </a:rPr>
              <a:t>розкриття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інформації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клієнтам</a:t>
            </a:r>
            <a:r>
              <a:rPr lang="ru-RU" sz="1600" dirty="0">
                <a:solidFill>
                  <a:prstClr val="black"/>
                </a:solidFill>
              </a:rPr>
              <a:t> і </a:t>
            </a:r>
            <a:r>
              <a:rPr lang="ru-RU" sz="1600" dirty="0" err="1">
                <a:solidFill>
                  <a:prstClr val="black"/>
                </a:solidFill>
              </a:rPr>
              <a:t>споживачам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установлених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законодавством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України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u="sng" dirty="0">
                <a:solidFill>
                  <a:prstClr val="black"/>
                </a:solidFill>
              </a:rPr>
              <a:t>не </a:t>
            </a:r>
            <a:r>
              <a:rPr lang="ru-RU" sz="1600" u="sng" dirty="0" err="1">
                <a:solidFill>
                  <a:prstClr val="black"/>
                </a:solidFill>
              </a:rPr>
              <a:t>пізніше</a:t>
            </a:r>
            <a:r>
              <a:rPr lang="ru-RU" sz="1600" u="sng" dirty="0">
                <a:solidFill>
                  <a:prstClr val="black"/>
                </a:solidFill>
              </a:rPr>
              <a:t> </a:t>
            </a:r>
            <a:r>
              <a:rPr lang="ru-RU" sz="1600" u="sng" dirty="0" err="1">
                <a:solidFill>
                  <a:prstClr val="black"/>
                </a:solidFill>
              </a:rPr>
              <a:t>ніж</a:t>
            </a:r>
            <a:r>
              <a:rPr lang="ru-RU" sz="1600" u="sng" dirty="0">
                <a:solidFill>
                  <a:prstClr val="black"/>
                </a:solidFill>
              </a:rPr>
              <a:t> за один день до </a:t>
            </a:r>
            <a:r>
              <a:rPr lang="ru-RU" sz="1600" u="sng" dirty="0" err="1">
                <a:solidFill>
                  <a:prstClr val="black"/>
                </a:solidFill>
              </a:rPr>
              <a:t>дати</a:t>
            </a:r>
            <a:r>
              <a:rPr lang="ru-RU" sz="1600" u="sng" dirty="0">
                <a:solidFill>
                  <a:prstClr val="black"/>
                </a:solidFill>
              </a:rPr>
              <a:t> </a:t>
            </a:r>
            <a:r>
              <a:rPr lang="ru-RU" sz="1600" u="sng" dirty="0" err="1">
                <a:solidFill>
                  <a:prstClr val="black"/>
                </a:solidFill>
              </a:rPr>
              <a:t>укладення</a:t>
            </a:r>
            <a:r>
              <a:rPr lang="ru-RU" sz="1600" u="sng" dirty="0">
                <a:solidFill>
                  <a:prstClr val="black"/>
                </a:solidFill>
              </a:rPr>
              <a:t> </a:t>
            </a:r>
            <a:r>
              <a:rPr lang="ru-RU" sz="1600" u="sng" dirty="0" err="1">
                <a:solidFill>
                  <a:prstClr val="black"/>
                </a:solidFill>
              </a:rPr>
              <a:t>першого</a:t>
            </a:r>
            <a:r>
              <a:rPr lang="ru-RU" sz="1600" u="sng" dirty="0">
                <a:solidFill>
                  <a:prstClr val="black"/>
                </a:solidFill>
              </a:rPr>
              <a:t> договору </a:t>
            </a:r>
            <a:r>
              <a:rPr lang="ru-RU" sz="1600" u="sng" dirty="0" err="1">
                <a:solidFill>
                  <a:prstClr val="black"/>
                </a:solidFill>
              </a:rPr>
              <a:t>страхування</a:t>
            </a:r>
            <a:r>
              <a:rPr lang="ru-RU" sz="1600" u="sng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відповідно</a:t>
            </a:r>
            <a:r>
              <a:rPr lang="ru-RU" sz="1600" dirty="0">
                <a:solidFill>
                  <a:prstClr val="black"/>
                </a:solidFill>
              </a:rPr>
              <a:t> до </a:t>
            </a:r>
            <a:r>
              <a:rPr lang="ru-RU" sz="1600" dirty="0" err="1">
                <a:solidFill>
                  <a:prstClr val="black"/>
                </a:solidFill>
              </a:rPr>
              <a:t>цих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загальних</a:t>
            </a:r>
            <a:r>
              <a:rPr lang="ru-RU" sz="1600" dirty="0">
                <a:solidFill>
                  <a:prstClr val="black"/>
                </a:solidFill>
              </a:rPr>
              <a:t> умов.</a:t>
            </a:r>
            <a:endParaRPr lang="x-none" sz="1600" dirty="0">
              <a:solidFill>
                <a:prstClr val="black"/>
              </a:solidFill>
            </a:endParaRPr>
          </a:p>
          <a:p>
            <a:pPr algn="just">
              <a:lnSpc>
                <a:spcPct val="110000"/>
              </a:lnSpc>
            </a:pPr>
            <a:endParaRPr lang="uk-UA" sz="1600" dirty="0">
              <a:solidFill>
                <a:prstClr val="black"/>
              </a:solidFill>
            </a:endParaRPr>
          </a:p>
          <a:p>
            <a:pPr algn="just">
              <a:lnSpc>
                <a:spcPct val="110000"/>
              </a:lnSpc>
            </a:pPr>
            <a:r>
              <a:rPr lang="x-none" sz="1600" b="1" dirty="0">
                <a:solidFill>
                  <a:prstClr val="black"/>
                </a:solidFill>
              </a:rPr>
              <a:t>Страховик зобов’язаний забезпечити розміщення у відкритому доступі на своєму вебсайті</a:t>
            </a:r>
            <a:r>
              <a:rPr lang="x-none" sz="1600" dirty="0">
                <a:solidFill>
                  <a:prstClr val="black"/>
                </a:solidFill>
              </a:rPr>
              <a:t>, уключаючи його мобільну</a:t>
            </a:r>
            <a:r>
              <a:rPr lang="uk-UA" sz="1600" dirty="0">
                <a:solidFill>
                  <a:prstClr val="black"/>
                </a:solidFill>
              </a:rPr>
              <a:t> </a:t>
            </a:r>
            <a:r>
              <a:rPr lang="x-none" sz="1600" dirty="0">
                <a:solidFill>
                  <a:prstClr val="black"/>
                </a:solidFill>
              </a:rPr>
              <a:t>версію, </a:t>
            </a:r>
            <a:r>
              <a:rPr lang="x-none" sz="1600" b="1" dirty="0">
                <a:solidFill>
                  <a:prstClr val="black"/>
                </a:solidFill>
              </a:rPr>
              <a:t>всі</a:t>
            </a:r>
            <a:r>
              <a:rPr lang="uk-UA" sz="1600" b="1" dirty="0">
                <a:solidFill>
                  <a:prstClr val="black"/>
                </a:solidFill>
              </a:rPr>
              <a:t> </a:t>
            </a:r>
            <a:r>
              <a:rPr lang="x-none" sz="1600" b="1" dirty="0">
                <a:solidFill>
                  <a:prstClr val="black"/>
                </a:solidFill>
              </a:rPr>
              <a:t>редакції загальних умов страхового продукту </a:t>
            </a:r>
            <a:r>
              <a:rPr lang="x-none" sz="1600" dirty="0">
                <a:solidFill>
                  <a:prstClr val="black"/>
                </a:solidFill>
              </a:rPr>
              <a:t>із зазначенням строку їх дії в такій редакції. Розміщені у</a:t>
            </a:r>
            <a:r>
              <a:rPr lang="uk-UA" sz="1600" dirty="0">
                <a:solidFill>
                  <a:prstClr val="black"/>
                </a:solidFill>
              </a:rPr>
              <a:t> </a:t>
            </a:r>
            <a:r>
              <a:rPr lang="x-none" sz="1600" dirty="0">
                <a:solidFill>
                  <a:prstClr val="black"/>
                </a:solidFill>
              </a:rPr>
              <a:t>відкритому доступі загальні умови страхового продукту зберігаються протягом строку дії договорів страхування,</a:t>
            </a:r>
            <a:r>
              <a:rPr lang="uk-UA" sz="1600" dirty="0">
                <a:solidFill>
                  <a:prstClr val="black"/>
                </a:solidFill>
              </a:rPr>
              <a:t> </a:t>
            </a:r>
            <a:r>
              <a:rPr lang="x-none" sz="1600" dirty="0">
                <a:solidFill>
                  <a:prstClr val="black"/>
                </a:solidFill>
              </a:rPr>
              <a:t>укладених відповідно до цих загальних умов, та протягом п’яти років із дати закінчення строку дії останнього договору</a:t>
            </a:r>
            <a:r>
              <a:rPr lang="uk-UA" sz="1600" dirty="0">
                <a:solidFill>
                  <a:prstClr val="black"/>
                </a:solidFill>
              </a:rPr>
              <a:t> </a:t>
            </a:r>
            <a:r>
              <a:rPr lang="x-none" sz="1600" dirty="0">
                <a:solidFill>
                  <a:prstClr val="black"/>
                </a:solidFill>
              </a:rPr>
              <a:t>страхування, укладеного відповідно до такої редакції, а для</a:t>
            </a:r>
            <a:r>
              <a:rPr lang="uk-UA" sz="1600" dirty="0">
                <a:solidFill>
                  <a:prstClr val="black"/>
                </a:solidFill>
              </a:rPr>
              <a:t> </a:t>
            </a:r>
            <a:r>
              <a:rPr lang="x-none" sz="1600" dirty="0">
                <a:solidFill>
                  <a:prstClr val="black"/>
                </a:solidFill>
              </a:rPr>
              <a:t>договорів страхування життя, що містять накопичувальну</a:t>
            </a:r>
            <a:r>
              <a:rPr lang="uk-UA" sz="1600" dirty="0">
                <a:solidFill>
                  <a:prstClr val="black"/>
                </a:solidFill>
              </a:rPr>
              <a:t> </a:t>
            </a:r>
            <a:r>
              <a:rPr lang="x-none" sz="1600" dirty="0">
                <a:solidFill>
                  <a:prstClr val="black"/>
                </a:solidFill>
              </a:rPr>
              <a:t>складову, - протягом п’яти років із дати повного виконання зобов’язань за виплатами накопичувальної складової за</a:t>
            </a:r>
            <a:r>
              <a:rPr lang="uk-UA" sz="1600" dirty="0">
                <a:solidFill>
                  <a:prstClr val="black"/>
                </a:solidFill>
              </a:rPr>
              <a:t> </a:t>
            </a:r>
            <a:r>
              <a:rPr lang="x-none" sz="1600" dirty="0">
                <a:solidFill>
                  <a:prstClr val="black"/>
                </a:solidFill>
              </a:rPr>
              <a:t>договорами страхування життя, якщо інше не встановлено законодавством України.</a:t>
            </a:r>
          </a:p>
          <a:p>
            <a:pPr algn="just">
              <a:lnSpc>
                <a:spcPct val="110000"/>
              </a:lnSpc>
            </a:pPr>
            <a:endParaRPr lang="x-none" sz="1600" dirty="0">
              <a:solidFill>
                <a:prstClr val="black"/>
              </a:solidFill>
            </a:endParaRPr>
          </a:p>
          <a:p>
            <a:pPr algn="just">
              <a:lnSpc>
                <a:spcPct val="110000"/>
              </a:lnSpc>
            </a:pPr>
            <a:r>
              <a:rPr lang="x-none" sz="1600" dirty="0">
                <a:solidFill>
                  <a:prstClr val="black"/>
                </a:solidFill>
              </a:rPr>
              <a:t>Зміни до загальних умов страхового продукту вносяться шляхом викладення таких загальних умов у новій редакції,</a:t>
            </a:r>
            <a:r>
              <a:rPr lang="uk-UA" sz="1600" dirty="0">
                <a:solidFill>
                  <a:prstClr val="black"/>
                </a:solidFill>
              </a:rPr>
              <a:t> </a:t>
            </a:r>
            <a:r>
              <a:rPr lang="x-none" sz="1600" dirty="0">
                <a:solidFill>
                  <a:prstClr val="black"/>
                </a:solidFill>
              </a:rPr>
              <a:t>яка розробляється, затверджується та зберігається таким самим чином, як і нові загальні умови страхового продукту. Із</a:t>
            </a:r>
            <a:r>
              <a:rPr lang="uk-UA" sz="1600" dirty="0">
                <a:solidFill>
                  <a:prstClr val="black"/>
                </a:solidFill>
              </a:rPr>
              <a:t> </a:t>
            </a:r>
            <a:r>
              <a:rPr lang="x-none" sz="1600" dirty="0">
                <a:solidFill>
                  <a:prstClr val="black"/>
                </a:solidFill>
              </a:rPr>
              <a:t>введенням в дію нової редакції загальних умов страхового продукту попередня редакція таких загальних умов</a:t>
            </a:r>
            <a:r>
              <a:rPr lang="uk-UA" sz="1600" dirty="0">
                <a:solidFill>
                  <a:prstClr val="black"/>
                </a:solidFill>
              </a:rPr>
              <a:t> </a:t>
            </a:r>
            <a:r>
              <a:rPr lang="x-none" sz="1600" dirty="0">
                <a:solidFill>
                  <a:prstClr val="black"/>
                </a:solidFill>
              </a:rPr>
              <a:t>припиняє дію та нові договори страхування за страховим продуктом укладаються відповідно до нової редакції</a:t>
            </a:r>
            <a:r>
              <a:rPr lang="uk-UA" sz="1600" dirty="0">
                <a:solidFill>
                  <a:prstClr val="black"/>
                </a:solidFill>
              </a:rPr>
              <a:t> </a:t>
            </a:r>
            <a:r>
              <a:rPr lang="x-none" sz="1600" dirty="0">
                <a:solidFill>
                  <a:prstClr val="black"/>
                </a:solidFill>
              </a:rPr>
              <a:t>загальних умов. </a:t>
            </a:r>
            <a:r>
              <a:rPr lang="x-none" sz="1600" b="1" dirty="0">
                <a:solidFill>
                  <a:prstClr val="black"/>
                </a:solidFill>
              </a:rPr>
              <a:t>Договір, укладений за попередньою редакцією загальних умов страхового продукту, продовжує діяти</a:t>
            </a:r>
            <a:r>
              <a:rPr lang="uk-UA" sz="1600" b="1" dirty="0">
                <a:solidFill>
                  <a:prstClr val="black"/>
                </a:solidFill>
              </a:rPr>
              <a:t> </a:t>
            </a:r>
            <a:r>
              <a:rPr lang="x-none" sz="1600" b="1" dirty="0">
                <a:solidFill>
                  <a:prstClr val="black"/>
                </a:solidFill>
              </a:rPr>
              <a:t>на загальних умовах, відповідно до яких він був укладений, до закінчення строку його дії, крім випадків внесення змін</a:t>
            </a:r>
            <a:r>
              <a:rPr lang="uk-UA" sz="1600" b="1" dirty="0">
                <a:solidFill>
                  <a:prstClr val="black"/>
                </a:solidFill>
              </a:rPr>
              <a:t> </a:t>
            </a:r>
            <a:r>
              <a:rPr lang="x-none" sz="1600" b="1" dirty="0">
                <a:solidFill>
                  <a:prstClr val="black"/>
                </a:solidFill>
              </a:rPr>
              <a:t>до договору страхування за згодою сторін.</a:t>
            </a:r>
          </a:p>
        </p:txBody>
      </p:sp>
    </p:spTree>
    <p:extLst>
      <p:ext uri="{BB962C8B-B14F-4D97-AF65-F5344CB8AC3E}">
        <p14:creationId xmlns:p14="http://schemas.microsoft.com/office/powerpoint/2010/main" val="48382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Індивідуальні умови страхового продукту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939F514-186A-4DC3-A383-652DD002961A}"/>
              </a:ext>
            </a:extLst>
          </p:cNvPr>
          <p:cNvSpPr txBox="1"/>
          <p:nvPr/>
        </p:nvSpPr>
        <p:spPr>
          <a:xfrm>
            <a:off x="470502" y="618617"/>
            <a:ext cx="89649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dirty="0"/>
              <a:t>Індивідуальні умови страхового продукту дозволяють </a:t>
            </a:r>
            <a:r>
              <a:rPr lang="uk-UA" dirty="0" err="1"/>
              <a:t>підлаштуватись</a:t>
            </a:r>
            <a:r>
              <a:rPr lang="uk-UA" dirty="0"/>
              <a:t> під конкретний запит клієнта. </a:t>
            </a:r>
            <a:r>
              <a:rPr lang="uk-UA" b="1" dirty="0"/>
              <a:t>До параметрів, що можуть бути змінені в інтересах клієнта належить: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B595D0FF-AB17-4AA1-B5C9-FD583D49491C}"/>
              </a:ext>
            </a:extLst>
          </p:cNvPr>
          <p:cNvSpPr/>
          <p:nvPr/>
        </p:nvSpPr>
        <p:spPr>
          <a:xfrm>
            <a:off x="470503" y="1439124"/>
            <a:ext cx="3972440" cy="38967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/>
              <a:t>Страхова сума:</a:t>
            </a:r>
            <a:endParaRPr lang="x-none" dirty="0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id="{83497574-7FF6-4FF1-9CA9-507A92E21AD7}"/>
              </a:ext>
            </a:extLst>
          </p:cNvPr>
          <p:cNvSpPr/>
          <p:nvPr/>
        </p:nvSpPr>
        <p:spPr>
          <a:xfrm>
            <a:off x="468925" y="1814647"/>
            <a:ext cx="3972440" cy="1777117"/>
          </a:xfrm>
          <a:prstGeom prst="rect">
            <a:avLst/>
          </a:prstGeom>
          <a:solidFill>
            <a:srgbClr val="4578B5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x-none" dirty="0"/>
              <a:t>Сума, яку страхова компанія виплатить у разі настання страхового випадку. Страхувальник може</a:t>
            </a:r>
            <a:r>
              <a:rPr lang="uk-UA" dirty="0"/>
              <a:t> </a:t>
            </a:r>
            <a:r>
              <a:rPr lang="x-none" dirty="0"/>
              <a:t>обирати її розмір, виходячи зі своїх потреб та</a:t>
            </a:r>
            <a:r>
              <a:rPr lang="uk-UA" dirty="0"/>
              <a:t> </a:t>
            </a:r>
            <a:r>
              <a:rPr lang="x-none" dirty="0"/>
              <a:t>можливостей.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2B3535FA-DB7D-4A73-957B-5514F5515645}"/>
              </a:ext>
            </a:extLst>
          </p:cNvPr>
          <p:cNvSpPr/>
          <p:nvPr/>
        </p:nvSpPr>
        <p:spPr>
          <a:xfrm>
            <a:off x="468926" y="3739919"/>
            <a:ext cx="3972439" cy="32554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dirty="0"/>
              <a:t>Термін дії договору: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xmlns="" id="{F03EFBA7-1A7C-4E9E-B281-D56F074FEF28}"/>
              </a:ext>
            </a:extLst>
          </p:cNvPr>
          <p:cNvSpPr/>
          <p:nvPr/>
        </p:nvSpPr>
        <p:spPr>
          <a:xfrm>
            <a:off x="468925" y="4057478"/>
            <a:ext cx="3972440" cy="694704"/>
          </a:xfrm>
          <a:prstGeom prst="rect">
            <a:avLst/>
          </a:prstGeom>
          <a:solidFill>
            <a:srgbClr val="F79B4F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x-none" dirty="0"/>
              <a:t>Можливість вибору тривалості договору страхування.</a:t>
            </a: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6545E4BF-68C7-43FE-A8F1-644EFC7AFDD3}"/>
              </a:ext>
            </a:extLst>
          </p:cNvPr>
          <p:cNvSpPr/>
          <p:nvPr/>
        </p:nvSpPr>
        <p:spPr>
          <a:xfrm>
            <a:off x="5385046" y="1439125"/>
            <a:ext cx="4050451" cy="39748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dirty="0"/>
              <a:t>Обсяг покриття: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22F36621-AE21-4230-B317-5D149B9C88D6}"/>
              </a:ext>
            </a:extLst>
          </p:cNvPr>
          <p:cNvSpPr/>
          <p:nvPr/>
        </p:nvSpPr>
        <p:spPr>
          <a:xfrm>
            <a:off x="5385046" y="1836613"/>
            <a:ext cx="4050451" cy="1794297"/>
          </a:xfrm>
          <a:prstGeom prst="rect">
            <a:avLst/>
          </a:prstGeom>
          <a:solidFill>
            <a:srgbClr val="AEA472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x-none" dirty="0"/>
              <a:t>Можливість вибору конкретних ризиків, які будуть покриватися страховкою, наприклад, не лише</a:t>
            </a:r>
            <a:r>
              <a:rPr lang="uk-UA" dirty="0"/>
              <a:t> </a:t>
            </a:r>
            <a:r>
              <a:rPr lang="x-none" dirty="0"/>
              <a:t>нещасний випадок, але й певні</a:t>
            </a:r>
            <a:r>
              <a:rPr lang="uk-UA" dirty="0"/>
              <a:t> </a:t>
            </a:r>
            <a:r>
              <a:rPr lang="x-none" dirty="0"/>
              <a:t>захворювання, або лише певні види збитків.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xmlns="" id="{630CF2FC-6001-4484-ABC9-56890489BAC3}"/>
              </a:ext>
            </a:extLst>
          </p:cNvPr>
          <p:cNvSpPr/>
          <p:nvPr/>
        </p:nvSpPr>
        <p:spPr>
          <a:xfrm>
            <a:off x="5385046" y="4040458"/>
            <a:ext cx="4050449" cy="425861"/>
          </a:xfrm>
          <a:prstGeom prst="rect">
            <a:avLst/>
          </a:prstGeom>
          <a:solidFill>
            <a:srgbClr val="7030A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dirty="0"/>
              <a:t>Франшиза: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78740AD3-65AB-4989-8CFA-886BF16DD676}"/>
              </a:ext>
            </a:extLst>
          </p:cNvPr>
          <p:cNvSpPr/>
          <p:nvPr/>
        </p:nvSpPr>
        <p:spPr>
          <a:xfrm>
            <a:off x="5385048" y="4465554"/>
            <a:ext cx="4050449" cy="2179594"/>
          </a:xfrm>
          <a:prstGeom prst="rect">
            <a:avLst/>
          </a:prstGeom>
          <a:solidFill>
            <a:srgbClr val="B07BD7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x-none" dirty="0"/>
              <a:t>Сума, яку страхувальник зобов'язується сплатити сам у разі настання страхового випадку. Індивідуальні</a:t>
            </a:r>
            <a:r>
              <a:rPr lang="uk-UA" dirty="0"/>
              <a:t> </a:t>
            </a:r>
            <a:r>
              <a:rPr lang="x-none" dirty="0"/>
              <a:t>умови можуть передбачати різні розміри франшизи, що впливає на вартість страховки.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60F39482-7496-4051-8F28-1261A0A65252}"/>
              </a:ext>
            </a:extLst>
          </p:cNvPr>
          <p:cNvSpPr/>
          <p:nvPr/>
        </p:nvSpPr>
        <p:spPr>
          <a:xfrm>
            <a:off x="468926" y="5280290"/>
            <a:ext cx="3972440" cy="132249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x-none" dirty="0"/>
              <a:t>Включення в договір додаткових послуг, наприклад, медичної допомоги, юридичної підтримки або</a:t>
            </a:r>
          </a:p>
          <a:p>
            <a:pPr algn="just"/>
            <a:r>
              <a:rPr lang="x-none" dirty="0"/>
              <a:t>евакуації.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56B75D15-9192-43C5-89B7-6D929F21A3D0}"/>
              </a:ext>
            </a:extLst>
          </p:cNvPr>
          <p:cNvSpPr/>
          <p:nvPr/>
        </p:nvSpPr>
        <p:spPr>
          <a:xfrm>
            <a:off x="468926" y="4890615"/>
            <a:ext cx="3972440" cy="3896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dirty="0"/>
              <a:t>Додаткові опції:</a:t>
            </a:r>
          </a:p>
        </p:txBody>
      </p:sp>
    </p:spTree>
    <p:extLst>
      <p:ext uri="{BB962C8B-B14F-4D97-AF65-F5344CB8AC3E}">
        <p14:creationId xmlns:p14="http://schemas.microsoft.com/office/powerpoint/2010/main" val="3337679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Можливості індивідуальних умов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3F51552-63F2-48FC-887B-4BDC4A7F1A91}"/>
              </a:ext>
            </a:extLst>
          </p:cNvPr>
          <p:cNvSpPr txBox="1"/>
          <p:nvPr/>
        </p:nvSpPr>
        <p:spPr>
          <a:xfrm>
            <a:off x="560512" y="2741920"/>
            <a:ext cx="49689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x-none" dirty="0"/>
              <a:t>Дозволяє врахувати індивідуальні особливості та обставини, що не охоплюються стандартними</a:t>
            </a:r>
            <a:r>
              <a:rPr lang="uk-UA" dirty="0"/>
              <a:t> </a:t>
            </a:r>
            <a:r>
              <a:rPr lang="x-none" dirty="0"/>
              <a:t>умовами.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1D1D11E-02B7-4C12-A6CE-BCE63812FB44}"/>
              </a:ext>
            </a:extLst>
          </p:cNvPr>
          <p:cNvSpPr txBox="1"/>
          <p:nvPr/>
        </p:nvSpPr>
        <p:spPr>
          <a:xfrm>
            <a:off x="4376580" y="1126485"/>
            <a:ext cx="49689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x-none" dirty="0"/>
              <a:t>Дозволяє охопити саме ті ризики, які є найбільш актуальними для конкретної особи або</a:t>
            </a:r>
            <a:r>
              <a:rPr lang="uk-UA" dirty="0"/>
              <a:t> </a:t>
            </a:r>
            <a:r>
              <a:rPr lang="x-none" dirty="0"/>
              <a:t>компанії.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C86370E-FC27-466A-93A2-A96E340A195A}"/>
              </a:ext>
            </a:extLst>
          </p:cNvPr>
          <p:cNvSpPr txBox="1"/>
          <p:nvPr/>
        </p:nvSpPr>
        <p:spPr>
          <a:xfrm>
            <a:off x="4304928" y="4279979"/>
            <a:ext cx="49689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x-none" dirty="0"/>
              <a:t>Можливість зменшити вартість страховки шляхом виключення непотрібних опцій або</a:t>
            </a:r>
            <a:r>
              <a:rPr lang="uk-UA" dirty="0"/>
              <a:t> </a:t>
            </a:r>
            <a:r>
              <a:rPr lang="x-none" dirty="0"/>
              <a:t>вибору</a:t>
            </a:r>
            <a:r>
              <a:rPr lang="uk-UA" dirty="0"/>
              <a:t> </a:t>
            </a:r>
            <a:r>
              <a:rPr lang="x-none" dirty="0"/>
              <a:t>вищої франшизи.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65F32E4D-C390-4080-9E6E-6811492C2FF9}"/>
              </a:ext>
            </a:extLst>
          </p:cNvPr>
          <p:cNvSpPr/>
          <p:nvPr/>
        </p:nvSpPr>
        <p:spPr>
          <a:xfrm>
            <a:off x="606377" y="1124744"/>
            <a:ext cx="2496277" cy="648072"/>
          </a:xfrm>
          <a:prstGeom prst="rect">
            <a:avLst/>
          </a:prstGeom>
          <a:solidFill>
            <a:srgbClr val="00B05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dirty="0"/>
              <a:t>Забезпечення максимального захисту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118CCD88-FC97-44DB-B2BC-0720CDEE7C7E}"/>
              </a:ext>
            </a:extLst>
          </p:cNvPr>
          <p:cNvSpPr/>
          <p:nvPr/>
        </p:nvSpPr>
        <p:spPr>
          <a:xfrm>
            <a:off x="6681192" y="2741920"/>
            <a:ext cx="2496277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dirty="0"/>
              <a:t>Адаптація до специфічних потреб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16D9BD8E-FDAE-4967-AA23-E97F6A4FACE7}"/>
              </a:ext>
            </a:extLst>
          </p:cNvPr>
          <p:cNvSpPr/>
          <p:nvPr/>
        </p:nvSpPr>
        <p:spPr>
          <a:xfrm>
            <a:off x="606377" y="4374816"/>
            <a:ext cx="2496277" cy="7336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x-none" dirty="0"/>
              <a:t>Оптимізація витрат</a:t>
            </a:r>
          </a:p>
        </p:txBody>
      </p:sp>
      <p:sp>
        <p:nvSpPr>
          <p:cNvPr id="16" name="Стрелка: влево 15">
            <a:extLst>
              <a:ext uri="{FF2B5EF4-FFF2-40B4-BE49-F238E27FC236}">
                <a16:creationId xmlns:a16="http://schemas.microsoft.com/office/drawing/2014/main" xmlns="" id="{2954AE85-6F60-483C-A252-E0BFEEACA3A6}"/>
              </a:ext>
            </a:extLst>
          </p:cNvPr>
          <p:cNvSpPr/>
          <p:nvPr/>
        </p:nvSpPr>
        <p:spPr>
          <a:xfrm>
            <a:off x="5709440" y="2987561"/>
            <a:ext cx="791732" cy="432048"/>
          </a:xfrm>
          <a:prstGeom prst="leftArrow">
            <a:avLst/>
          </a:prstGeom>
          <a:solidFill>
            <a:schemeClr val="tx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7" name="Стрелка: вправо 16">
            <a:extLst>
              <a:ext uri="{FF2B5EF4-FFF2-40B4-BE49-F238E27FC236}">
                <a16:creationId xmlns:a16="http://schemas.microsoft.com/office/drawing/2014/main" xmlns="" id="{053FD302-840F-4AFA-89B9-A15303ABEED4}"/>
              </a:ext>
            </a:extLst>
          </p:cNvPr>
          <p:cNvSpPr/>
          <p:nvPr/>
        </p:nvSpPr>
        <p:spPr>
          <a:xfrm>
            <a:off x="3368824" y="1261460"/>
            <a:ext cx="791732" cy="385931"/>
          </a:xfrm>
          <a:prstGeom prst="rightArrow">
            <a:avLst/>
          </a:prstGeom>
          <a:solidFill>
            <a:srgbClr val="C0000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9" name="Стрелка: вправо 18">
            <a:extLst>
              <a:ext uri="{FF2B5EF4-FFF2-40B4-BE49-F238E27FC236}">
                <a16:creationId xmlns:a16="http://schemas.microsoft.com/office/drawing/2014/main" xmlns="" id="{4F9D20C4-CF75-4290-B799-11C351DA948B}"/>
              </a:ext>
            </a:extLst>
          </p:cNvPr>
          <p:cNvSpPr/>
          <p:nvPr/>
        </p:nvSpPr>
        <p:spPr>
          <a:xfrm>
            <a:off x="3368824" y="4548677"/>
            <a:ext cx="791732" cy="385931"/>
          </a:xfrm>
          <a:prstGeom prst="rightArrow">
            <a:avLst/>
          </a:prstGeom>
          <a:solidFill>
            <a:srgbClr val="C0000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82536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800" b="1" i="1" dirty="0">
                <a:cs typeface="Times New Roman" pitchFamily="18" charset="0"/>
              </a:rPr>
              <a:t>(багатоканальний)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Методологічна база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9A7211CF-28E2-44BB-BA8D-8ACA2AF37D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2242759"/>
              </p:ext>
            </p:extLst>
          </p:nvPr>
        </p:nvGraphicFramePr>
        <p:xfrm>
          <a:off x="236476" y="980728"/>
          <a:ext cx="9433048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3" name="Группа 12">
            <a:extLst>
              <a:ext uri="{FF2B5EF4-FFF2-40B4-BE49-F238E27FC236}">
                <a16:creationId xmlns:a16="http://schemas.microsoft.com/office/drawing/2014/main" xmlns="" id="{03D5278A-B615-43F0-8D3D-9CA5C6A15D79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xmlns="" id="{1F36E9DC-BCC2-4FB3-81CA-964BD297C3DD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xmlns="" id="{F633BE55-B6AD-4DC7-9A8A-45D60CEFD8C2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3AEAD0C4-5790-4608-9360-F7CAC25ACDD8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4C2D14CC-3C20-482C-B960-C88E7D471BAA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753418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>
            <a:extLst>
              <a:ext uri="{FF2B5EF4-FFF2-40B4-BE49-F238E27FC236}">
                <a16:creationId xmlns:a16="http://schemas.microsoft.com/office/drawing/2014/main" xmlns="" id="{F96A7F65-317B-444F-8FFB-B1A23BCF5D4B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Загальні та індивідуальні умови страхового продукту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xmlns="" id="{31554F78-415D-4439-B866-FB26F2D114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3502671"/>
              </p:ext>
            </p:extLst>
          </p:nvPr>
        </p:nvGraphicFramePr>
        <p:xfrm>
          <a:off x="2540732" y="692695"/>
          <a:ext cx="4824536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12ECA39-1802-45B1-B55A-F7C53491A7B7}"/>
              </a:ext>
            </a:extLst>
          </p:cNvPr>
          <p:cNvSpPr txBox="1"/>
          <p:nvPr/>
        </p:nvSpPr>
        <p:spPr>
          <a:xfrm>
            <a:off x="272480" y="3429000"/>
            <a:ext cx="4536504" cy="23969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x-none" b="1" dirty="0">
                <a:solidFill>
                  <a:srgbClr val="C00000"/>
                </a:solidFill>
              </a:rPr>
              <a:t>Загальні умови страхового продукту </a:t>
            </a:r>
            <a:r>
              <a:rPr lang="x-none" dirty="0"/>
              <a:t>визначають основні положення та порядок надання</a:t>
            </a:r>
            <a:r>
              <a:rPr lang="uk-UA" dirty="0"/>
              <a:t> </a:t>
            </a:r>
            <a:r>
              <a:rPr lang="x-none" dirty="0"/>
              <a:t>страхової послуги, включаючи, але не обмежуючись, визначення понять, обсяг страхового</a:t>
            </a:r>
            <a:r>
              <a:rPr lang="uk-UA" dirty="0"/>
              <a:t> </a:t>
            </a:r>
            <a:r>
              <a:rPr lang="x-none" dirty="0"/>
              <a:t>покриття, страхові ризики та випадки, порядок укладення та виконання договору</a:t>
            </a:r>
            <a:r>
              <a:rPr lang="uk-UA" dirty="0"/>
              <a:t> </a:t>
            </a:r>
            <a:r>
              <a:rPr lang="x-none" dirty="0"/>
              <a:t>страхування.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215DC0F5-F139-4DE5-8FFD-EF2780548A1E}"/>
              </a:ext>
            </a:extLst>
          </p:cNvPr>
          <p:cNvSpPr txBox="1"/>
          <p:nvPr/>
        </p:nvSpPr>
        <p:spPr>
          <a:xfrm>
            <a:off x="5097016" y="3429000"/>
            <a:ext cx="4536504" cy="30617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x-none" b="1" dirty="0">
                <a:solidFill>
                  <a:srgbClr val="C00000"/>
                </a:solidFill>
              </a:rPr>
              <a:t>Індивідуальні умови страхового продукту </a:t>
            </a:r>
            <a:r>
              <a:rPr lang="x-none" dirty="0"/>
              <a:t>- це набір опцій та параметрів, які клієнт може адаптувати до</a:t>
            </a:r>
            <a:r>
              <a:rPr lang="uk-UA" dirty="0"/>
              <a:t> </a:t>
            </a:r>
            <a:r>
              <a:rPr lang="x-none" dirty="0"/>
              <a:t>своїх потреб при</a:t>
            </a:r>
            <a:r>
              <a:rPr lang="uk-UA" dirty="0"/>
              <a:t> </a:t>
            </a:r>
            <a:r>
              <a:rPr lang="x-none" dirty="0"/>
              <a:t>укладанні договору страхування.</a:t>
            </a:r>
            <a:endParaRPr lang="uk-UA" dirty="0"/>
          </a:p>
          <a:p>
            <a:pPr algn="just">
              <a:lnSpc>
                <a:spcPct val="120000"/>
              </a:lnSpc>
            </a:pPr>
            <a:r>
              <a:rPr lang="x-none" dirty="0"/>
              <a:t>Це</a:t>
            </a:r>
            <a:r>
              <a:rPr lang="uk-UA" dirty="0"/>
              <a:t> </a:t>
            </a:r>
            <a:r>
              <a:rPr lang="x-none" dirty="0"/>
              <a:t>дозволяє налаштувати страховий захист</a:t>
            </a:r>
          </a:p>
          <a:p>
            <a:pPr algn="just">
              <a:lnSpc>
                <a:spcPct val="120000"/>
              </a:lnSpc>
            </a:pPr>
            <a:r>
              <a:rPr lang="x-none" dirty="0"/>
              <a:t>відповідно до конкретної ситуації, ризиків та побажань страхувальника, на відміну від</a:t>
            </a:r>
            <a:r>
              <a:rPr lang="uk-UA" dirty="0"/>
              <a:t> </a:t>
            </a:r>
            <a:r>
              <a:rPr lang="x-none" dirty="0"/>
              <a:t>загальних умов</a:t>
            </a:r>
            <a:r>
              <a:rPr lang="uk-UA" dirty="0"/>
              <a:t> </a:t>
            </a:r>
            <a:r>
              <a:rPr lang="x-none" dirty="0"/>
              <a:t>стандартного страхового продукту.</a:t>
            </a:r>
          </a:p>
        </p:txBody>
      </p:sp>
    </p:spTree>
    <p:extLst>
      <p:ext uri="{BB962C8B-B14F-4D97-AF65-F5344CB8AC3E}">
        <p14:creationId xmlns:p14="http://schemas.microsoft.com/office/powerpoint/2010/main" val="2282279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0" dirty="0" err="1">
                <a:solidFill>
                  <a:schemeClr val="bg1"/>
                </a:solidFill>
                <a:effectLst/>
              </a:rPr>
              <a:t>Загальні</a:t>
            </a:r>
            <a:r>
              <a:rPr lang="ru-RU" sz="2400" b="1" i="0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i="0" dirty="0" err="1">
                <a:solidFill>
                  <a:schemeClr val="bg1"/>
                </a:solidFill>
                <a:effectLst/>
              </a:rPr>
              <a:t>умови</a:t>
            </a:r>
            <a:r>
              <a:rPr lang="ru-RU" sz="2400" b="1" i="0" dirty="0">
                <a:solidFill>
                  <a:schemeClr val="bg1"/>
                </a:solidFill>
                <a:effectLst/>
              </a:rPr>
              <a:t> страхового продукту </a:t>
            </a:r>
            <a:r>
              <a:rPr lang="ru-RU" sz="2400" b="1" i="0" dirty="0" err="1">
                <a:solidFill>
                  <a:schemeClr val="bg1"/>
                </a:solidFill>
                <a:effectLst/>
              </a:rPr>
              <a:t>включають</a:t>
            </a:r>
            <a:r>
              <a:rPr lang="ru-RU" sz="2400" b="1" i="0" dirty="0">
                <a:solidFill>
                  <a:schemeClr val="bg1"/>
                </a:solidFill>
                <a:effectLst/>
              </a:rPr>
              <a:t>:</a:t>
            </a:r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xmlns="" id="{66AC303A-72A0-4475-9F4C-42036A54DE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864870"/>
              </p:ext>
            </p:extLst>
          </p:nvPr>
        </p:nvGraphicFramePr>
        <p:xfrm>
          <a:off x="398494" y="764704"/>
          <a:ext cx="910901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3" name="Группа 12">
            <a:extLst>
              <a:ext uri="{FF2B5EF4-FFF2-40B4-BE49-F238E27FC236}">
                <a16:creationId xmlns:a16="http://schemas.microsoft.com/office/drawing/2014/main" xmlns="" id="{24CA91D9-15C7-4E94-AC05-5BA35EB0AAEE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xmlns="" id="{27ADC9B7-CA0C-4663-91BB-8A3E2130A6A3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xmlns="" id="{AE5F842C-1308-4732-9286-8F6B85584F22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41129EA7-411C-43A9-9132-A3D68B47441D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0B4D660F-A135-46FD-A21C-5EB202BFFA46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09127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Інформація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,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що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має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істотне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значення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B589106-D18B-412B-856D-88F6D6FC1906}"/>
              </a:ext>
            </a:extLst>
          </p:cNvPr>
          <p:cNvSpPr txBox="1"/>
          <p:nvPr/>
        </p:nvSpPr>
        <p:spPr>
          <a:xfrm>
            <a:off x="344488" y="692696"/>
            <a:ext cx="9217024" cy="22238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ru-RU" dirty="0">
                <a:solidFill>
                  <a:prstClr val="black"/>
                </a:solidFill>
              </a:rPr>
              <a:t>Страховик у </a:t>
            </a:r>
            <a:r>
              <a:rPr lang="ru-RU" dirty="0" err="1">
                <a:solidFill>
                  <a:prstClr val="black"/>
                </a:solidFill>
              </a:rPr>
              <a:t>загальних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умовах</a:t>
            </a:r>
            <a:r>
              <a:rPr lang="ru-RU" dirty="0">
                <a:solidFill>
                  <a:prstClr val="black"/>
                </a:solidFill>
              </a:rPr>
              <a:t> страхового продукту та в </a:t>
            </a:r>
            <a:r>
              <a:rPr lang="ru-RU" dirty="0" err="1">
                <a:solidFill>
                  <a:prstClr val="black"/>
                </a:solidFill>
              </a:rPr>
              <a:t>заяві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договір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укладається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підставі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такої</a:t>
            </a:r>
            <a:r>
              <a:rPr lang="ru-RU" dirty="0">
                <a:solidFill>
                  <a:prstClr val="black"/>
                </a:solidFill>
              </a:rPr>
              <a:t> заяви) </a:t>
            </a:r>
            <a:r>
              <a:rPr lang="ru-RU" dirty="0" err="1">
                <a:solidFill>
                  <a:prstClr val="black"/>
                </a:solidFill>
              </a:rPr>
              <a:t>визначає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вичерпний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перелік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інформації</a:t>
            </a:r>
            <a:r>
              <a:rPr lang="ru-RU" dirty="0">
                <a:solidFill>
                  <a:prstClr val="black"/>
                </a:solidFill>
              </a:rPr>
              <a:t>, яку </a:t>
            </a:r>
            <a:r>
              <a:rPr lang="ru-RU" dirty="0" err="1">
                <a:solidFill>
                  <a:prstClr val="black"/>
                </a:solidFill>
              </a:rPr>
              <a:t>страхувальник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зобов’язаний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повідомити</a:t>
            </a:r>
            <a:r>
              <a:rPr lang="ru-RU" dirty="0">
                <a:solidFill>
                  <a:prstClr val="black"/>
                </a:solidFill>
              </a:rPr>
              <a:t> страховику (страховому </a:t>
            </a:r>
            <a:r>
              <a:rPr lang="ru-RU" dirty="0" err="1">
                <a:solidFill>
                  <a:prstClr val="black"/>
                </a:solidFill>
              </a:rPr>
              <a:t>посереднику</a:t>
            </a:r>
            <a:r>
              <a:rPr lang="ru-RU" dirty="0">
                <a:solidFill>
                  <a:prstClr val="black"/>
                </a:solidFill>
              </a:rPr>
              <a:t>) перед </a:t>
            </a:r>
            <a:r>
              <a:rPr lang="ru-RU" dirty="0" err="1">
                <a:solidFill>
                  <a:prstClr val="black"/>
                </a:solidFill>
              </a:rPr>
              <a:t>укладенням</a:t>
            </a:r>
            <a:r>
              <a:rPr lang="ru-RU" dirty="0">
                <a:solidFill>
                  <a:prstClr val="black"/>
                </a:solidFill>
              </a:rPr>
              <a:t>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та яка </a:t>
            </a:r>
            <a:r>
              <a:rPr lang="ru-RU" dirty="0" err="1">
                <a:solidFill>
                  <a:prstClr val="black"/>
                </a:solidFill>
              </a:rPr>
              <a:t>має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істотне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значення</a:t>
            </a:r>
            <a:r>
              <a:rPr lang="ru-RU" dirty="0">
                <a:solidFill>
                  <a:prstClr val="black"/>
                </a:solidFill>
              </a:rPr>
              <a:t> для </a:t>
            </a:r>
            <a:r>
              <a:rPr lang="ru-RU" dirty="0" err="1">
                <a:solidFill>
                  <a:prstClr val="black"/>
                </a:solidFill>
              </a:rPr>
              <a:t>прийняття</a:t>
            </a:r>
            <a:r>
              <a:rPr lang="ru-RU" dirty="0">
                <a:solidFill>
                  <a:prstClr val="black"/>
                </a:solidFill>
              </a:rPr>
              <a:t> страховиком </a:t>
            </a:r>
            <a:r>
              <a:rPr lang="ru-RU" dirty="0" err="1">
                <a:solidFill>
                  <a:prstClr val="black"/>
                </a:solidFill>
              </a:rPr>
              <a:t>рішення</a:t>
            </a:r>
            <a:r>
              <a:rPr lang="ru-RU" dirty="0">
                <a:solidFill>
                  <a:prstClr val="black"/>
                </a:solidFill>
              </a:rPr>
              <a:t> про </a:t>
            </a:r>
            <a:r>
              <a:rPr lang="ru-RU" dirty="0" err="1">
                <a:solidFill>
                  <a:prstClr val="black"/>
                </a:solidFill>
              </a:rPr>
              <a:t>укладення</a:t>
            </a:r>
            <a:r>
              <a:rPr lang="ru-RU" dirty="0">
                <a:solidFill>
                  <a:prstClr val="black"/>
                </a:solidFill>
              </a:rPr>
              <a:t>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про </a:t>
            </a:r>
            <a:r>
              <a:rPr lang="ru-RU" dirty="0" err="1">
                <a:solidFill>
                  <a:prstClr val="black"/>
                </a:solidFill>
              </a:rPr>
              <a:t>розмір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премії</a:t>
            </a:r>
            <a:r>
              <a:rPr lang="ru-RU" dirty="0">
                <a:solidFill>
                  <a:prstClr val="black"/>
                </a:solidFill>
              </a:rPr>
              <a:t> за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включаючи</a:t>
            </a:r>
            <a:r>
              <a:rPr lang="ru-RU" dirty="0">
                <a:solidFill>
                  <a:prstClr val="black"/>
                </a:solidFill>
              </a:rPr>
              <a:t>: </a:t>
            </a:r>
            <a:endParaRPr lang="x-none" dirty="0">
              <a:solidFill>
                <a:prstClr val="black"/>
              </a:solidFill>
            </a:endParaRP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7263A0FE-3B96-489F-9FDD-E5717B6457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3142370"/>
              </p:ext>
            </p:extLst>
          </p:nvPr>
        </p:nvGraphicFramePr>
        <p:xfrm>
          <a:off x="328563" y="3109164"/>
          <a:ext cx="9217024" cy="2696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6733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Максимальна частка витрат на укладання та виконання умов договору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9E75B1C-F2DE-4175-B75D-8A44BBBD5632}"/>
              </a:ext>
            </a:extLst>
          </p:cNvPr>
          <p:cNvSpPr txBox="1"/>
          <p:nvPr/>
        </p:nvSpPr>
        <p:spPr>
          <a:xfrm>
            <a:off x="488504" y="619883"/>
            <a:ext cx="9001000" cy="5686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sz="1600" dirty="0">
                <a:solidFill>
                  <a:prstClr val="black"/>
                </a:solidFill>
              </a:rPr>
              <a:t>У </a:t>
            </a:r>
            <a:r>
              <a:rPr lang="ru-RU" sz="1600" dirty="0" err="1">
                <a:solidFill>
                  <a:prstClr val="black"/>
                </a:solidFill>
              </a:rPr>
              <a:t>загальних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умовах</a:t>
            </a:r>
            <a:r>
              <a:rPr lang="ru-RU" sz="1600" dirty="0">
                <a:solidFill>
                  <a:prstClr val="black"/>
                </a:solidFill>
              </a:rPr>
              <a:t> страхового продукту (</a:t>
            </a:r>
            <a:r>
              <a:rPr lang="ru-RU" sz="1600" dirty="0" err="1">
                <a:solidFill>
                  <a:prstClr val="black"/>
                </a:solidFill>
              </a:rPr>
              <a:t>крім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загальних</a:t>
            </a:r>
            <a:r>
              <a:rPr lang="ru-RU" sz="1600" dirty="0">
                <a:solidFill>
                  <a:prstClr val="black"/>
                </a:solidFill>
              </a:rPr>
              <a:t> умов </a:t>
            </a:r>
            <a:r>
              <a:rPr lang="ru-RU" sz="1600" dirty="0" err="1">
                <a:solidFill>
                  <a:prstClr val="black"/>
                </a:solidFill>
              </a:rPr>
              <a:t>страхових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продуктів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відповідно</a:t>
            </a:r>
            <a:r>
              <a:rPr lang="ru-RU" sz="1600" dirty="0">
                <a:solidFill>
                  <a:prstClr val="black"/>
                </a:solidFill>
              </a:rPr>
              <a:t> до </a:t>
            </a:r>
            <a:r>
              <a:rPr lang="ru-RU" sz="1600" dirty="0" err="1">
                <a:solidFill>
                  <a:prstClr val="black"/>
                </a:solidFill>
              </a:rPr>
              <a:t>яких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укладаються</a:t>
            </a:r>
            <a:r>
              <a:rPr lang="ru-RU" sz="1600" dirty="0">
                <a:solidFill>
                  <a:prstClr val="black"/>
                </a:solidFill>
              </a:rPr>
              <a:t> договори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життя</a:t>
            </a:r>
            <a:r>
              <a:rPr lang="ru-RU" sz="1600" dirty="0">
                <a:solidFill>
                  <a:prstClr val="black"/>
                </a:solidFill>
              </a:rPr>
              <a:t> з </a:t>
            </a:r>
            <a:r>
              <a:rPr lang="ru-RU" sz="1600" dirty="0" err="1">
                <a:solidFill>
                  <a:prstClr val="black"/>
                </a:solidFill>
              </a:rPr>
              <a:t>накопичувальною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складовою</a:t>
            </a:r>
            <a:r>
              <a:rPr lang="ru-RU" sz="1600" dirty="0">
                <a:solidFill>
                  <a:prstClr val="black"/>
                </a:solidFill>
              </a:rPr>
              <a:t>) </a:t>
            </a:r>
            <a:r>
              <a:rPr lang="ru-RU" sz="1600" dirty="0" err="1">
                <a:solidFill>
                  <a:prstClr val="black"/>
                </a:solidFill>
              </a:rPr>
              <a:t>зазначається</a:t>
            </a:r>
            <a:r>
              <a:rPr lang="ru-RU" sz="1600" dirty="0">
                <a:solidFill>
                  <a:prstClr val="black"/>
                </a:solidFill>
              </a:rPr>
              <a:t> максимальна </a:t>
            </a:r>
            <a:r>
              <a:rPr lang="ru-RU" sz="1600" dirty="0" err="1">
                <a:solidFill>
                  <a:prstClr val="black"/>
                </a:solidFill>
              </a:rPr>
              <a:t>частка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 страховика, </a:t>
            </a:r>
            <a:r>
              <a:rPr lang="ru-RU" sz="1600" dirty="0" err="1">
                <a:solidFill>
                  <a:prstClr val="black"/>
                </a:solidFill>
              </a:rPr>
              <a:t>пов’язаних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безпосередньо</a:t>
            </a:r>
            <a:r>
              <a:rPr lang="ru-RU" sz="1600" dirty="0">
                <a:solidFill>
                  <a:prstClr val="black"/>
                </a:solidFill>
              </a:rPr>
              <a:t> з </a:t>
            </a:r>
            <a:r>
              <a:rPr lang="ru-RU" sz="1600" dirty="0" err="1">
                <a:solidFill>
                  <a:prstClr val="black"/>
                </a:solidFill>
              </a:rPr>
              <a:t>укладанням</a:t>
            </a:r>
            <a:r>
              <a:rPr lang="ru-RU" sz="1600" dirty="0">
                <a:solidFill>
                  <a:prstClr val="black"/>
                </a:solidFill>
              </a:rPr>
              <a:t> і </a:t>
            </a:r>
            <a:r>
              <a:rPr lang="ru-RU" sz="1600" dirty="0" err="1">
                <a:solidFill>
                  <a:prstClr val="black"/>
                </a:solidFill>
              </a:rPr>
              <a:t>виконанням</a:t>
            </a:r>
            <a:r>
              <a:rPr lang="ru-RU" sz="1600" dirty="0">
                <a:solidFill>
                  <a:prstClr val="black"/>
                </a:solidFill>
              </a:rPr>
              <a:t> умов </a:t>
            </a:r>
            <a:r>
              <a:rPr lang="ru-RU" sz="1600" dirty="0" err="1">
                <a:solidFill>
                  <a:prstClr val="black"/>
                </a:solidFill>
              </a:rPr>
              <a:t>договорів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за таким </a:t>
            </a:r>
            <a:r>
              <a:rPr lang="ru-RU" sz="1600" dirty="0" err="1">
                <a:solidFill>
                  <a:prstClr val="black"/>
                </a:solidFill>
              </a:rPr>
              <a:t>страховим</a:t>
            </a:r>
            <a:r>
              <a:rPr lang="ru-RU" sz="1600" dirty="0">
                <a:solidFill>
                  <a:prstClr val="black"/>
                </a:solidFill>
              </a:rPr>
              <a:t> продуктом (</a:t>
            </a:r>
            <a:r>
              <a:rPr lang="ru-RU" sz="1600" dirty="0" err="1">
                <a:solidFill>
                  <a:prstClr val="black"/>
                </a:solidFill>
              </a:rPr>
              <a:t>далі</a:t>
            </a:r>
            <a:r>
              <a:rPr lang="ru-RU" sz="1600" dirty="0">
                <a:solidFill>
                  <a:prstClr val="black"/>
                </a:solidFill>
              </a:rPr>
              <a:t> – максимальна </a:t>
            </a:r>
            <a:r>
              <a:rPr lang="ru-RU" sz="1600" dirty="0" err="1">
                <a:solidFill>
                  <a:prstClr val="black"/>
                </a:solidFill>
              </a:rPr>
              <a:t>частка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). Максимальна </a:t>
            </a:r>
            <a:r>
              <a:rPr lang="ru-RU" sz="1600" dirty="0" err="1">
                <a:solidFill>
                  <a:prstClr val="black"/>
                </a:solidFill>
              </a:rPr>
              <a:t>частка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 є </a:t>
            </a:r>
            <a:r>
              <a:rPr lang="ru-RU" sz="1600" dirty="0" err="1">
                <a:solidFill>
                  <a:prstClr val="black"/>
                </a:solidFill>
              </a:rPr>
              <a:t>розрахунковою</a:t>
            </a:r>
            <a:r>
              <a:rPr lang="ru-RU" sz="1600" dirty="0">
                <a:solidFill>
                  <a:prstClr val="black"/>
                </a:solidFill>
              </a:rPr>
              <a:t> величиною </a:t>
            </a:r>
            <a:r>
              <a:rPr lang="ru-RU" sz="1600" dirty="0" err="1">
                <a:solidFill>
                  <a:prstClr val="black"/>
                </a:solidFill>
              </a:rPr>
              <a:t>очікуваних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 на </a:t>
            </a:r>
            <a:r>
              <a:rPr lang="ru-RU" sz="1600" dirty="0" err="1">
                <a:solidFill>
                  <a:prstClr val="black"/>
                </a:solidFill>
              </a:rPr>
              <a:t>укладання</a:t>
            </a:r>
            <a:r>
              <a:rPr lang="ru-RU" sz="1600" dirty="0">
                <a:solidFill>
                  <a:prstClr val="black"/>
                </a:solidFill>
              </a:rPr>
              <a:t> та </a:t>
            </a:r>
            <a:r>
              <a:rPr lang="ru-RU" sz="1600" dirty="0" err="1">
                <a:solidFill>
                  <a:prstClr val="black"/>
                </a:solidFill>
              </a:rPr>
              <a:t>виконання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договорів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за </a:t>
            </a:r>
            <a:r>
              <a:rPr lang="ru-RU" sz="1600" dirty="0" err="1">
                <a:solidFill>
                  <a:prstClr val="black"/>
                </a:solidFill>
              </a:rPr>
              <a:t>страховим</a:t>
            </a:r>
            <a:r>
              <a:rPr lang="ru-RU" sz="1600" dirty="0">
                <a:solidFill>
                  <a:prstClr val="black"/>
                </a:solidFill>
              </a:rPr>
              <a:t> продуктом, яка </a:t>
            </a:r>
            <a:r>
              <a:rPr lang="ru-RU" sz="1600" dirty="0" err="1">
                <a:solidFill>
                  <a:prstClr val="black"/>
                </a:solidFill>
              </a:rPr>
              <a:t>закладається</a:t>
            </a:r>
            <a:r>
              <a:rPr lang="ru-RU" sz="1600" dirty="0">
                <a:solidFill>
                  <a:prstClr val="black"/>
                </a:solidFill>
              </a:rPr>
              <a:t> у </a:t>
            </a:r>
            <a:r>
              <a:rPr lang="ru-RU" sz="1600" dirty="0" err="1">
                <a:solidFill>
                  <a:prstClr val="black"/>
                </a:solidFill>
              </a:rPr>
              <a:t>страховий</a:t>
            </a:r>
            <a:r>
              <a:rPr lang="ru-RU" sz="1600" dirty="0">
                <a:solidFill>
                  <a:prstClr val="black"/>
                </a:solidFill>
              </a:rPr>
              <a:t> тариф </a:t>
            </a:r>
            <a:r>
              <a:rPr lang="ru-RU" sz="1600" dirty="0" err="1">
                <a:solidFill>
                  <a:prstClr val="black"/>
                </a:solidFill>
              </a:rPr>
              <a:t>під</a:t>
            </a:r>
            <a:r>
              <a:rPr lang="ru-RU" sz="1600" dirty="0">
                <a:solidFill>
                  <a:prstClr val="black"/>
                </a:solidFill>
              </a:rPr>
              <a:t> час </a:t>
            </a:r>
            <a:r>
              <a:rPr lang="ru-RU" sz="1600" dirty="0" err="1">
                <a:solidFill>
                  <a:prstClr val="black"/>
                </a:solidFill>
              </a:rPr>
              <a:t>його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обчислення</a:t>
            </a:r>
            <a:r>
              <a:rPr lang="ru-RU" sz="1600" dirty="0">
                <a:solidFill>
                  <a:prstClr val="black"/>
                </a:solidFill>
              </a:rPr>
              <a:t>. </a:t>
            </a:r>
            <a:r>
              <a:rPr lang="ru-RU" sz="1600" dirty="0" err="1">
                <a:solidFill>
                  <a:prstClr val="black"/>
                </a:solidFill>
              </a:rPr>
              <a:t>Частка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 страховика, </a:t>
            </a:r>
            <a:r>
              <a:rPr lang="ru-RU" sz="1600" dirty="0" err="1">
                <a:solidFill>
                  <a:prstClr val="black"/>
                </a:solidFill>
              </a:rPr>
              <a:t>пов’язаних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безпосередньо</a:t>
            </a:r>
            <a:r>
              <a:rPr lang="ru-RU" sz="1600" dirty="0">
                <a:solidFill>
                  <a:prstClr val="black"/>
                </a:solidFill>
              </a:rPr>
              <a:t> з </a:t>
            </a:r>
            <a:r>
              <a:rPr lang="ru-RU" sz="1600" dirty="0" err="1">
                <a:solidFill>
                  <a:prstClr val="black"/>
                </a:solidFill>
              </a:rPr>
              <a:t>укладенням</a:t>
            </a:r>
            <a:r>
              <a:rPr lang="ru-RU" sz="1600" dirty="0">
                <a:solidFill>
                  <a:prstClr val="black"/>
                </a:solidFill>
              </a:rPr>
              <a:t> та </a:t>
            </a:r>
            <a:r>
              <a:rPr lang="ru-RU" sz="1600" dirty="0" err="1">
                <a:solidFill>
                  <a:prstClr val="black"/>
                </a:solidFill>
              </a:rPr>
              <a:t>виконанням</a:t>
            </a:r>
            <a:r>
              <a:rPr lang="ru-RU" sz="1600" dirty="0">
                <a:solidFill>
                  <a:prstClr val="black"/>
                </a:solidFill>
              </a:rPr>
              <a:t> конкретного договору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визначається</a:t>
            </a:r>
            <a:r>
              <a:rPr lang="ru-RU" sz="1600" dirty="0">
                <a:solidFill>
                  <a:prstClr val="black"/>
                </a:solidFill>
              </a:rPr>
              <a:t> страховиком при </a:t>
            </a:r>
            <a:r>
              <a:rPr lang="ru-RU" sz="1600" dirty="0" err="1">
                <a:solidFill>
                  <a:prstClr val="black"/>
                </a:solidFill>
              </a:rPr>
              <a:t>укладенні</a:t>
            </a:r>
            <a:r>
              <a:rPr lang="ru-RU" sz="1600" dirty="0">
                <a:solidFill>
                  <a:prstClr val="black"/>
                </a:solidFill>
              </a:rPr>
              <a:t> такого договору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за </a:t>
            </a:r>
            <a:r>
              <a:rPr lang="ru-RU" sz="1600" dirty="0" err="1">
                <a:solidFill>
                  <a:prstClr val="black"/>
                </a:solidFill>
              </a:rPr>
              <a:t>згодою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страхувальника</a:t>
            </a:r>
            <a:r>
              <a:rPr lang="ru-RU" sz="1600" dirty="0">
                <a:solidFill>
                  <a:prstClr val="black"/>
                </a:solidFill>
              </a:rPr>
              <a:t> в межах </a:t>
            </a:r>
            <a:r>
              <a:rPr lang="ru-RU" sz="1600" dirty="0" err="1">
                <a:solidFill>
                  <a:prstClr val="black"/>
                </a:solidFill>
              </a:rPr>
              <a:t>максимальної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частки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 та </a:t>
            </a:r>
            <a:r>
              <a:rPr lang="ru-RU" sz="1600" dirty="0" err="1">
                <a:solidFill>
                  <a:prstClr val="black"/>
                </a:solidFill>
              </a:rPr>
              <a:t>зазначається</a:t>
            </a:r>
            <a:r>
              <a:rPr lang="ru-RU" sz="1600" dirty="0">
                <a:solidFill>
                  <a:prstClr val="black"/>
                </a:solidFill>
              </a:rPr>
              <a:t> у такому </a:t>
            </a:r>
            <a:r>
              <a:rPr lang="ru-RU" sz="1600" dirty="0" err="1">
                <a:solidFill>
                  <a:prstClr val="black"/>
                </a:solidFill>
              </a:rPr>
              <a:t>договорі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крім</a:t>
            </a:r>
            <a:r>
              <a:rPr lang="ru-RU" sz="1600" dirty="0">
                <a:solidFill>
                  <a:prstClr val="black"/>
                </a:solidFill>
              </a:rPr>
              <a:t> договору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життя</a:t>
            </a:r>
            <a:r>
              <a:rPr lang="ru-RU" sz="1600" dirty="0">
                <a:solidFill>
                  <a:prstClr val="black"/>
                </a:solidFill>
              </a:rPr>
              <a:t> з </a:t>
            </a:r>
            <a:r>
              <a:rPr lang="ru-RU" sz="1600" dirty="0" err="1">
                <a:solidFill>
                  <a:prstClr val="black"/>
                </a:solidFill>
              </a:rPr>
              <a:t>накопичувальною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складовою</a:t>
            </a:r>
            <a:r>
              <a:rPr lang="ru-RU" sz="1600" dirty="0">
                <a:solidFill>
                  <a:prstClr val="black"/>
                </a:solidFill>
              </a:rPr>
              <a:t> та договору </a:t>
            </a:r>
            <a:r>
              <a:rPr lang="ru-RU" sz="1600" dirty="0" err="1">
                <a:solidFill>
                  <a:prstClr val="black"/>
                </a:solidFill>
              </a:rPr>
              <a:t>обов’язкового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цивільно-правової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відповідальності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власників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наземних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транспортних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засобів</a:t>
            </a:r>
            <a:r>
              <a:rPr lang="ru-RU" sz="1600" dirty="0">
                <a:solidFill>
                  <a:prstClr val="black"/>
                </a:solidFill>
              </a:rPr>
              <a:t>. Страховику заборонено </a:t>
            </a:r>
            <a:r>
              <a:rPr lang="ru-RU" sz="1600" dirty="0" err="1">
                <a:solidFill>
                  <a:prstClr val="black"/>
                </a:solidFill>
              </a:rPr>
              <a:t>укладати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договір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що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передбачає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частку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 страховика, </a:t>
            </a:r>
            <a:r>
              <a:rPr lang="ru-RU" sz="1600" dirty="0" err="1">
                <a:solidFill>
                  <a:prstClr val="black"/>
                </a:solidFill>
              </a:rPr>
              <a:t>пов’язаних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безпосередньо</a:t>
            </a:r>
            <a:r>
              <a:rPr lang="ru-RU" sz="1600" dirty="0">
                <a:solidFill>
                  <a:prstClr val="black"/>
                </a:solidFill>
              </a:rPr>
              <a:t> з </a:t>
            </a:r>
            <a:r>
              <a:rPr lang="ru-RU" sz="1600" dirty="0" err="1">
                <a:solidFill>
                  <a:prstClr val="black"/>
                </a:solidFill>
              </a:rPr>
              <a:t>укладенням</a:t>
            </a:r>
            <a:r>
              <a:rPr lang="ru-RU" sz="1600" dirty="0">
                <a:solidFill>
                  <a:prstClr val="black"/>
                </a:solidFill>
              </a:rPr>
              <a:t> та </a:t>
            </a:r>
            <a:r>
              <a:rPr lang="ru-RU" sz="1600" dirty="0" err="1">
                <a:solidFill>
                  <a:prstClr val="black"/>
                </a:solidFill>
              </a:rPr>
              <a:t>виконанням</a:t>
            </a:r>
            <a:r>
              <a:rPr lang="ru-RU" sz="1600" dirty="0">
                <a:solidFill>
                  <a:prstClr val="black"/>
                </a:solidFill>
              </a:rPr>
              <a:t> такого договору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, у </a:t>
            </a:r>
            <a:r>
              <a:rPr lang="ru-RU" sz="1600" dirty="0" err="1">
                <a:solidFill>
                  <a:prstClr val="black"/>
                </a:solidFill>
              </a:rPr>
              <a:t>розмірі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більшому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ніж</a:t>
            </a:r>
            <a:r>
              <a:rPr lang="ru-RU" sz="1600" dirty="0">
                <a:solidFill>
                  <a:prstClr val="black"/>
                </a:solidFill>
              </a:rPr>
              <a:t> максимальна </a:t>
            </a:r>
            <a:r>
              <a:rPr lang="ru-RU" sz="1600" dirty="0" err="1">
                <a:solidFill>
                  <a:prstClr val="black"/>
                </a:solidFill>
              </a:rPr>
              <a:t>частка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витрат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що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передбачено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загальними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умовами</a:t>
            </a:r>
            <a:r>
              <a:rPr lang="ru-RU" sz="1600" dirty="0">
                <a:solidFill>
                  <a:prstClr val="black"/>
                </a:solidFill>
              </a:rPr>
              <a:t> страхового продукту, </a:t>
            </a:r>
            <a:r>
              <a:rPr lang="ru-RU" sz="1600" dirty="0" err="1">
                <a:solidFill>
                  <a:prstClr val="black"/>
                </a:solidFill>
              </a:rPr>
              <a:t>відповідно</a:t>
            </a:r>
            <a:r>
              <a:rPr lang="ru-RU" sz="1600" dirty="0">
                <a:solidFill>
                  <a:prstClr val="black"/>
                </a:solidFill>
              </a:rPr>
              <a:t> до </a:t>
            </a:r>
            <a:r>
              <a:rPr lang="ru-RU" sz="1600" dirty="0" err="1">
                <a:solidFill>
                  <a:prstClr val="black"/>
                </a:solidFill>
              </a:rPr>
              <a:t>яких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укладається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такий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договір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. </a:t>
            </a:r>
          </a:p>
          <a:p>
            <a:pPr algn="just">
              <a:lnSpc>
                <a:spcPct val="120000"/>
              </a:lnSpc>
            </a:pPr>
            <a:endParaRPr lang="ru-RU" sz="1600" dirty="0">
              <a:solidFill>
                <a:prstClr val="black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ru-RU" sz="1600" b="1" dirty="0">
                <a:solidFill>
                  <a:prstClr val="black"/>
                </a:solidFill>
              </a:rPr>
              <a:t>Максимальна </a:t>
            </a:r>
            <a:r>
              <a:rPr lang="ru-RU" sz="1600" b="1" dirty="0" err="1">
                <a:solidFill>
                  <a:prstClr val="black"/>
                </a:solidFill>
              </a:rPr>
              <a:t>частка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витрат</a:t>
            </a:r>
            <a:r>
              <a:rPr lang="ru-RU" sz="1600" b="1" dirty="0">
                <a:solidFill>
                  <a:prstClr val="black"/>
                </a:solidFill>
              </a:rPr>
              <a:t> та/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частка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витрат</a:t>
            </a:r>
            <a:r>
              <a:rPr lang="ru-RU" sz="1600" b="1" dirty="0">
                <a:solidFill>
                  <a:prstClr val="black"/>
                </a:solidFill>
              </a:rPr>
              <a:t> страховика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пов’язаних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безпосередньо</a:t>
            </a:r>
            <a:r>
              <a:rPr lang="ru-RU" sz="1600" dirty="0">
                <a:solidFill>
                  <a:prstClr val="black"/>
                </a:solidFill>
              </a:rPr>
              <a:t> з </a:t>
            </a:r>
            <a:r>
              <a:rPr lang="ru-RU" sz="1600" dirty="0" err="1">
                <a:solidFill>
                  <a:prstClr val="black"/>
                </a:solidFill>
              </a:rPr>
              <a:t>укладенням</a:t>
            </a:r>
            <a:r>
              <a:rPr lang="ru-RU" sz="1600" dirty="0">
                <a:solidFill>
                  <a:prstClr val="black"/>
                </a:solidFill>
              </a:rPr>
              <a:t> та </a:t>
            </a:r>
            <a:r>
              <a:rPr lang="ru-RU" sz="1600" dirty="0" err="1">
                <a:solidFill>
                  <a:prstClr val="black"/>
                </a:solidFill>
              </a:rPr>
              <a:t>виконанням</a:t>
            </a:r>
            <a:r>
              <a:rPr lang="ru-RU" sz="1600" dirty="0">
                <a:solidFill>
                  <a:prstClr val="black"/>
                </a:solidFill>
              </a:rPr>
              <a:t> конкретного договору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визначається</a:t>
            </a:r>
            <a:r>
              <a:rPr lang="ru-RU" sz="1600" b="1" dirty="0">
                <a:solidFill>
                  <a:prstClr val="black"/>
                </a:solidFill>
              </a:rPr>
              <a:t> у </a:t>
            </a:r>
            <a:r>
              <a:rPr lang="ru-RU" sz="1600" b="1" dirty="0" err="1">
                <a:solidFill>
                  <a:prstClr val="black"/>
                </a:solidFill>
              </a:rPr>
              <a:t>відсотках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від</a:t>
            </a:r>
            <a:r>
              <a:rPr lang="ru-RU" sz="1600" b="1" dirty="0">
                <a:solidFill>
                  <a:prstClr val="black"/>
                </a:solidFill>
              </a:rPr>
              <a:t> страхового тарифу</a:t>
            </a:r>
            <a:r>
              <a:rPr lang="ru-RU" sz="1600" dirty="0">
                <a:solidFill>
                  <a:prstClr val="black"/>
                </a:solidFill>
              </a:rPr>
              <a:t> (</a:t>
            </a:r>
            <a:r>
              <a:rPr lang="ru-RU" sz="1600" dirty="0" err="1">
                <a:solidFill>
                  <a:prstClr val="black"/>
                </a:solidFill>
              </a:rPr>
              <a:t>страхової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премії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якщо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страховий</a:t>
            </a:r>
            <a:r>
              <a:rPr lang="ru-RU" sz="1600" dirty="0">
                <a:solidFill>
                  <a:prstClr val="black"/>
                </a:solidFill>
              </a:rPr>
              <a:t> тариф у </a:t>
            </a:r>
            <a:r>
              <a:rPr lang="ru-RU" sz="1600" dirty="0" err="1">
                <a:solidFill>
                  <a:prstClr val="black"/>
                </a:solidFill>
              </a:rPr>
              <a:t>договорі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страхування</a:t>
            </a:r>
            <a:r>
              <a:rPr lang="ru-RU" sz="1600" dirty="0">
                <a:solidFill>
                  <a:prstClr val="black"/>
                </a:solidFill>
              </a:rPr>
              <a:t> не </a:t>
            </a:r>
            <a:r>
              <a:rPr lang="ru-RU" sz="1600" dirty="0" err="1">
                <a:solidFill>
                  <a:prstClr val="black"/>
                </a:solidFill>
              </a:rPr>
              <a:t>визначається</a:t>
            </a:r>
            <a:r>
              <a:rPr lang="ru-RU" sz="1600" dirty="0">
                <a:solidFill>
                  <a:prstClr val="black"/>
                </a:solidFill>
              </a:rPr>
              <a:t>).</a:t>
            </a:r>
            <a:endParaRPr lang="x-none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428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="" id="{428F2FBB-59D9-407E-92E6-C18CDA6902C1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Загальні умови страхового продукту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C760149-9F7D-444F-9C7E-D8966D9B6993}"/>
              </a:ext>
            </a:extLst>
          </p:cNvPr>
          <p:cNvSpPr txBox="1"/>
          <p:nvPr/>
        </p:nvSpPr>
        <p:spPr>
          <a:xfrm>
            <a:off x="344488" y="764704"/>
            <a:ext cx="9217024" cy="33873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b="0" i="0" dirty="0" err="1">
                <a:effectLst/>
                <a:latin typeface="Times New Roman" panose="02020603050405020304" pitchFamily="18" charset="0"/>
              </a:rPr>
              <a:t>Загальні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умови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страхового продукту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визначаються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на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підставі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внутрішньої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політики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з андеррайтингу та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внутрішньої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політики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з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розроблення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та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впровадження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страхових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продуктів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розроблених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та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затверджених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страховиком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відповідно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до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вимог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до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розроблення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таких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політик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встановлених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нормативно-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правовими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актами Регулятора.</a:t>
            </a:r>
            <a:endParaRPr lang="en-US" b="0" i="0" dirty="0">
              <a:effectLst/>
              <a:latin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endParaRPr lang="ru-RU" b="0" i="0" dirty="0">
              <a:effectLst/>
              <a:latin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b="0" i="0" dirty="0" err="1">
                <a:effectLst/>
                <a:latin typeface="Times New Roman" panose="02020603050405020304" pitchFamily="18" charset="0"/>
              </a:rPr>
              <a:t>Згідно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вимог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чинного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законодавства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договір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укладається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відповідно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до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загальних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умов страхового продукту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якщо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інше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не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визначено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законодавством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України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.</a:t>
            </a:r>
            <a:endParaRPr lang="en-US" b="0" i="0" dirty="0">
              <a:effectLst/>
              <a:latin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endParaRPr lang="ru-RU" b="0" i="0" dirty="0">
              <a:effectLst/>
              <a:latin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b="0" i="0" dirty="0">
                <a:effectLst/>
                <a:latin typeface="Times New Roman" panose="02020603050405020304" pitchFamily="18" charset="0"/>
              </a:rPr>
              <a:t>Страховик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розробляє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та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затверджує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окремі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загальні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умови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для кожного страхового продукту.</a:t>
            </a:r>
            <a:endParaRPr lang="en-US" dirty="0">
              <a:latin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6A53B14-F5AD-4ECC-84C8-F50732006C7B}"/>
              </a:ext>
            </a:extLst>
          </p:cNvPr>
          <p:cNvSpPr txBox="1"/>
          <p:nvPr/>
        </p:nvSpPr>
        <p:spPr>
          <a:xfrm>
            <a:off x="344488" y="4797152"/>
            <a:ext cx="9217024" cy="10658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b="1" i="0" dirty="0">
                <a:effectLst/>
                <a:latin typeface="Times New Roman" panose="02020603050405020304" pitchFamily="18" charset="0"/>
              </a:rPr>
              <a:t>Страховик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зобов’язаний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розміщувати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та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зберігати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на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своєму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веб-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сайті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у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відкритому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доступі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всі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редакції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загальних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умов страхового продукту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із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зазначенням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строку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їх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дії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у порядку та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протягом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строку,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встановлених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нормативно-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правовими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актами Регулятора.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205501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Особливість розробки загальних умов страхового продукту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E225678-F48A-4413-A089-318A77F98D81}"/>
              </a:ext>
            </a:extLst>
          </p:cNvPr>
          <p:cNvSpPr txBox="1"/>
          <p:nvPr/>
        </p:nvSpPr>
        <p:spPr>
          <a:xfrm>
            <a:off x="2456724" y="4039092"/>
            <a:ext cx="7032780" cy="17321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uk-UA" dirty="0"/>
              <a:t>Загальні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</a:t>
            </a:r>
            <a:r>
              <a:rPr lang="ru-RU" dirty="0" err="1"/>
              <a:t>розробляються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u="sng" dirty="0"/>
              <a:t>характеристик</a:t>
            </a:r>
            <a:r>
              <a:rPr lang="ru-RU" dirty="0"/>
              <a:t> та </a:t>
            </a:r>
            <a:r>
              <a:rPr lang="ru-RU" u="sng" dirty="0" err="1"/>
              <a:t>класифікаційних</a:t>
            </a:r>
            <a:r>
              <a:rPr lang="ru-RU" u="sng" dirty="0"/>
              <a:t> </a:t>
            </a:r>
            <a:r>
              <a:rPr lang="ru-RU" u="sng" dirty="0" err="1"/>
              <a:t>ознак</a:t>
            </a:r>
            <a:r>
              <a:rPr lang="ru-RU" dirty="0"/>
              <a:t>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. </a:t>
            </a:r>
          </a:p>
          <a:p>
            <a:pPr algn="just">
              <a:lnSpc>
                <a:spcPct val="120000"/>
              </a:lnSpc>
            </a:pPr>
            <a:endParaRPr lang="ru-RU" dirty="0"/>
          </a:p>
          <a:p>
            <a:pPr algn="just">
              <a:lnSpc>
                <a:spcPct val="120000"/>
              </a:lnSpc>
            </a:pPr>
            <a:r>
              <a:rPr lang="ru-RU" b="1" dirty="0">
                <a:solidFill>
                  <a:srgbClr val="C00000"/>
                </a:solidFill>
              </a:rPr>
              <a:t>За одним </a:t>
            </a:r>
            <a:r>
              <a:rPr lang="ru-RU" b="1" dirty="0" err="1">
                <a:solidFill>
                  <a:srgbClr val="C00000"/>
                </a:solidFill>
              </a:rPr>
              <a:t>класом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страхування</a:t>
            </a:r>
            <a:r>
              <a:rPr lang="ru-RU" b="1" dirty="0">
                <a:solidFill>
                  <a:srgbClr val="C00000"/>
                </a:solidFill>
              </a:rPr>
              <a:t> страховик </a:t>
            </a:r>
            <a:r>
              <a:rPr lang="ru-RU" b="1" dirty="0" err="1">
                <a:solidFill>
                  <a:srgbClr val="C00000"/>
                </a:solidFill>
              </a:rPr>
              <a:t>має</a:t>
            </a:r>
            <a:r>
              <a:rPr lang="ru-RU" b="1" dirty="0">
                <a:solidFill>
                  <a:srgbClr val="C00000"/>
                </a:solidFill>
              </a:rPr>
              <a:t> право </a:t>
            </a:r>
            <a:r>
              <a:rPr lang="ru-RU" b="1" dirty="0" err="1">
                <a:solidFill>
                  <a:srgbClr val="C00000"/>
                </a:solidFill>
              </a:rPr>
              <a:t>розробити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кілька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загальних</a:t>
            </a:r>
            <a:r>
              <a:rPr lang="ru-RU" b="1" dirty="0">
                <a:solidFill>
                  <a:srgbClr val="C00000"/>
                </a:solidFill>
              </a:rPr>
              <a:t> умов для </a:t>
            </a:r>
            <a:r>
              <a:rPr lang="ru-RU" b="1" dirty="0" err="1">
                <a:solidFill>
                  <a:srgbClr val="C00000"/>
                </a:solidFill>
              </a:rPr>
              <a:t>різних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страхових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продуктів</a:t>
            </a:r>
            <a:r>
              <a:rPr lang="ru-RU" b="1" dirty="0">
                <a:solidFill>
                  <a:srgbClr val="C00000"/>
                </a:solidFill>
              </a:rPr>
              <a:t>.</a:t>
            </a:r>
            <a:endParaRPr lang="x-none" b="1" dirty="0">
              <a:solidFill>
                <a:srgbClr val="C0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D520514-7A6E-433C-987E-CFE1582728D7}"/>
              </a:ext>
            </a:extLst>
          </p:cNvPr>
          <p:cNvSpPr txBox="1"/>
          <p:nvPr/>
        </p:nvSpPr>
        <p:spPr>
          <a:xfrm>
            <a:off x="375200" y="654397"/>
            <a:ext cx="9114303" cy="2944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x-none" dirty="0"/>
              <a:t>Загальні умови страхового продукту можуть включати інші положення, крім визначених вище, що</a:t>
            </a:r>
            <a:r>
              <a:rPr lang="uk-UA" dirty="0"/>
              <a:t> </a:t>
            </a:r>
            <a:r>
              <a:rPr lang="x-none" dirty="0"/>
              <a:t>не суперечать вимогам законодавства України, залежно від специфіки страхового</a:t>
            </a:r>
            <a:r>
              <a:rPr lang="uk-UA" dirty="0"/>
              <a:t> </a:t>
            </a:r>
            <a:r>
              <a:rPr lang="x-none" dirty="0"/>
              <a:t>продукту, умов</a:t>
            </a:r>
            <a:r>
              <a:rPr lang="uk-UA" dirty="0"/>
              <a:t> </a:t>
            </a:r>
            <a:r>
              <a:rPr lang="x-none" dirty="0"/>
              <a:t>укладання та виконання</a:t>
            </a:r>
            <a:r>
              <a:rPr lang="uk-UA" dirty="0"/>
              <a:t> </a:t>
            </a:r>
            <a:r>
              <a:rPr lang="x-none" dirty="0"/>
              <a:t>договорів страхування за таким страховим продуктом.</a:t>
            </a:r>
            <a:endParaRPr lang="uk-UA" dirty="0"/>
          </a:p>
          <a:p>
            <a:pPr algn="just">
              <a:lnSpc>
                <a:spcPct val="130000"/>
              </a:lnSpc>
            </a:pPr>
            <a:endParaRPr lang="x-none" dirty="0"/>
          </a:p>
          <a:p>
            <a:pPr algn="just">
              <a:lnSpc>
                <a:spcPct val="130000"/>
              </a:lnSpc>
            </a:pPr>
            <a:r>
              <a:rPr lang="x-none" dirty="0"/>
              <a:t>Загальні умови страхового продукту можуть містити кілька варіантів страхування (програм</a:t>
            </a:r>
          </a:p>
          <a:p>
            <a:pPr algn="just">
              <a:lnSpc>
                <a:spcPct val="130000"/>
              </a:lnSpc>
            </a:pPr>
            <a:r>
              <a:rPr lang="x-none" dirty="0"/>
              <a:t>страхового продукту) на вибір страхувальника, які можуть включати різні складові страхового</a:t>
            </a:r>
            <a:r>
              <a:rPr lang="uk-UA" dirty="0"/>
              <a:t> </a:t>
            </a:r>
            <a:r>
              <a:rPr lang="x-none" dirty="0"/>
              <a:t>покриття та інші умови страхування.</a:t>
            </a:r>
          </a:p>
        </p:txBody>
      </p:sp>
      <p:pic>
        <p:nvPicPr>
          <p:cNvPr id="1026" name="Picture 2" descr="УВАГА! | ACCLMU">
            <a:extLst>
              <a:ext uri="{FF2B5EF4-FFF2-40B4-BE49-F238E27FC236}">
                <a16:creationId xmlns:a16="http://schemas.microsoft.com/office/drawing/2014/main" xmlns="" id="{8E4694F8-2CA8-402A-811A-53C636C74B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12" y="4077072"/>
            <a:ext cx="1656183" cy="1656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7237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300" b="1" kern="0" dirty="0">
                <a:solidFill>
                  <a:schemeClr val="bg1"/>
                </a:solidFill>
                <a:cs typeface="Times New Roman" pitchFamily="18" charset="0"/>
              </a:rPr>
              <a:t>Страхове покриття відповідно до загальних умов страхового продукту</a:t>
            </a:r>
            <a:endParaRPr lang="ru-RU" sz="23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7921D59-79CB-49B8-A5AA-4761697A9E4E}"/>
              </a:ext>
            </a:extLst>
          </p:cNvPr>
          <p:cNvSpPr txBox="1"/>
          <p:nvPr/>
        </p:nvSpPr>
        <p:spPr>
          <a:xfrm>
            <a:off x="416496" y="620688"/>
            <a:ext cx="9145016" cy="3304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ru-RU" dirty="0" err="1"/>
              <a:t>Обсяг</a:t>
            </a:r>
            <a:r>
              <a:rPr lang="ru-RU" dirty="0"/>
              <a:t> страхового </a:t>
            </a:r>
            <a:r>
              <a:rPr lang="ru-RU" dirty="0" err="1"/>
              <a:t>покриття</a:t>
            </a:r>
            <a:r>
              <a:rPr lang="ru-RU" dirty="0"/>
              <a:t>, 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конкретний</a:t>
            </a:r>
            <a:r>
              <a:rPr lang="ru-RU" dirty="0"/>
              <a:t> </a:t>
            </a:r>
            <a:r>
              <a:rPr lang="ru-RU" dirty="0" err="1"/>
              <a:t>перелік</a:t>
            </a:r>
            <a:r>
              <a:rPr lang="ru-RU" dirty="0"/>
              <a:t>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,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випадків</a:t>
            </a:r>
            <a:r>
              <a:rPr lang="ru-RU" dirty="0"/>
              <a:t>, </a:t>
            </a:r>
            <a:r>
              <a:rPr lang="ru-RU" dirty="0" err="1"/>
              <a:t>об’єкт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підлягає</a:t>
            </a:r>
            <a:r>
              <a:rPr lang="ru-RU" dirty="0"/>
              <a:t> </a:t>
            </a:r>
            <a:r>
              <a:rPr lang="ru-RU" dirty="0" err="1"/>
              <a:t>страхуванню</a:t>
            </a:r>
            <a:r>
              <a:rPr lang="ru-RU" dirty="0"/>
              <a:t>, </a:t>
            </a:r>
            <a:r>
              <a:rPr lang="ru-RU" dirty="0" err="1"/>
              <a:t>варіант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(у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передбачення</a:t>
            </a:r>
            <a:r>
              <a:rPr lang="ru-RU" dirty="0"/>
              <a:t> у </a:t>
            </a:r>
            <a:r>
              <a:rPr lang="ru-RU" dirty="0" err="1"/>
              <a:t>загальних</a:t>
            </a:r>
            <a:r>
              <a:rPr lang="ru-RU" dirty="0"/>
              <a:t> </a:t>
            </a:r>
            <a:r>
              <a:rPr lang="ru-RU" dirty="0" err="1"/>
              <a:t>умовах</a:t>
            </a:r>
            <a:r>
              <a:rPr lang="ru-RU" dirty="0"/>
              <a:t> страхового продукту), </a:t>
            </a:r>
            <a:r>
              <a:rPr lang="ru-RU" dirty="0" err="1"/>
              <a:t>визначаються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в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укладення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загальних</a:t>
            </a:r>
            <a:r>
              <a:rPr lang="ru-RU" dirty="0"/>
              <a:t> умов страхового продукту.</a:t>
            </a:r>
          </a:p>
          <a:p>
            <a:pPr algn="just">
              <a:lnSpc>
                <a:spcPct val="130000"/>
              </a:lnSpc>
            </a:pPr>
            <a:r>
              <a:rPr lang="ru-RU" dirty="0"/>
              <a:t>	</a:t>
            </a:r>
            <a:r>
              <a:rPr lang="ru-RU" b="1" dirty="0"/>
              <a:t>Договором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може</a:t>
            </a:r>
            <a:r>
              <a:rPr lang="ru-RU" b="1" dirty="0"/>
              <a:t> бути </a:t>
            </a:r>
            <a:r>
              <a:rPr lang="ru-RU" b="1" dirty="0" err="1"/>
              <a:t>звужено</a:t>
            </a:r>
            <a:r>
              <a:rPr lang="ru-RU" b="1" dirty="0"/>
              <a:t> та/</a:t>
            </a:r>
            <a:r>
              <a:rPr lang="ru-RU" b="1" dirty="0" err="1"/>
              <a:t>або</a:t>
            </a:r>
            <a:r>
              <a:rPr lang="ru-RU" b="1" dirty="0"/>
              <a:t> уточнено </a:t>
            </a:r>
            <a:r>
              <a:rPr lang="ru-RU" dirty="0"/>
              <a:t>(</a:t>
            </a:r>
            <a:r>
              <a:rPr lang="ru-RU" dirty="0" err="1"/>
              <a:t>конкретизовано</a:t>
            </a:r>
            <a:r>
              <a:rPr lang="ru-RU" dirty="0"/>
              <a:t>) </a:t>
            </a:r>
            <a:r>
              <a:rPr lang="ru-RU" b="1" dirty="0" err="1"/>
              <a:t>обсяг</a:t>
            </a:r>
            <a:r>
              <a:rPr lang="ru-RU" b="1" dirty="0"/>
              <a:t> страхового </a:t>
            </a:r>
            <a:r>
              <a:rPr lang="ru-RU" b="1" dirty="0" err="1"/>
              <a:t>покриття</a:t>
            </a:r>
            <a:r>
              <a:rPr lang="ru-RU" b="1" dirty="0"/>
              <a:t> </a:t>
            </a:r>
            <a:r>
              <a:rPr lang="ru-RU" dirty="0"/>
              <a:t>(</a:t>
            </a:r>
            <a:r>
              <a:rPr lang="ru-RU" dirty="0" err="1"/>
              <a:t>уключаючи</a:t>
            </a:r>
            <a:r>
              <a:rPr lang="ru-RU" dirty="0"/>
              <a:t> </a:t>
            </a:r>
            <a:r>
              <a:rPr lang="ru-RU" dirty="0" err="1"/>
              <a:t>визначені</a:t>
            </a:r>
            <a:r>
              <a:rPr lang="ru-RU" dirty="0"/>
              <a:t> </a:t>
            </a:r>
            <a:r>
              <a:rPr lang="ru-RU" dirty="0" err="1"/>
              <a:t>ознаки</a:t>
            </a:r>
            <a:r>
              <a:rPr lang="ru-RU" dirty="0"/>
              <a:t>, причини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</a:t>
            </a:r>
            <a:r>
              <a:rPr lang="ru-RU" dirty="0" err="1"/>
              <a:t>настання</a:t>
            </a:r>
            <a:r>
              <a:rPr lang="ru-RU" dirty="0"/>
              <a:t> </a:t>
            </a:r>
            <a:r>
              <a:rPr lang="ru-RU" dirty="0" err="1"/>
              <a:t>події</a:t>
            </a:r>
            <a:r>
              <a:rPr lang="ru-RU" dirty="0"/>
              <a:t>, 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наявності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подія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бути </a:t>
            </a:r>
            <a:r>
              <a:rPr lang="ru-RU" dirty="0" err="1"/>
              <a:t>визнана</a:t>
            </a:r>
            <a:r>
              <a:rPr lang="ru-RU" dirty="0"/>
              <a:t> </a:t>
            </a:r>
            <a:r>
              <a:rPr lang="ru-RU" dirty="0" err="1"/>
              <a:t>страховим</a:t>
            </a:r>
            <a:r>
              <a:rPr lang="ru-RU" dirty="0"/>
              <a:t> </a:t>
            </a:r>
            <a:r>
              <a:rPr lang="ru-RU" dirty="0" err="1"/>
              <a:t>випадком</a:t>
            </a:r>
            <a:r>
              <a:rPr lang="ru-RU" dirty="0"/>
              <a:t>) та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, </a:t>
            </a:r>
            <a:r>
              <a:rPr lang="ru-RU" dirty="0" err="1"/>
              <a:t>передбачені</a:t>
            </a:r>
            <a:r>
              <a:rPr lang="ru-RU" dirty="0"/>
              <a:t> </a:t>
            </a:r>
            <a:r>
              <a:rPr lang="ru-RU" dirty="0" err="1"/>
              <a:t>загальними</a:t>
            </a:r>
            <a:r>
              <a:rPr lang="ru-RU" dirty="0"/>
              <a:t> </a:t>
            </a:r>
            <a:r>
              <a:rPr lang="ru-RU" dirty="0" err="1"/>
              <a:t>умовами</a:t>
            </a:r>
            <a:r>
              <a:rPr lang="ru-RU" dirty="0"/>
              <a:t> страхового продукту, на </a:t>
            </a:r>
            <a:r>
              <a:rPr lang="ru-RU" dirty="0" err="1"/>
              <a:t>підставі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укладається</a:t>
            </a:r>
            <a:r>
              <a:rPr lang="ru-RU" dirty="0"/>
              <a:t> </a:t>
            </a:r>
            <a:r>
              <a:rPr lang="ru-RU" dirty="0" err="1"/>
              <a:t>такий</a:t>
            </a:r>
            <a:r>
              <a:rPr lang="ru-RU" dirty="0"/>
              <a:t> </a:t>
            </a:r>
            <a:r>
              <a:rPr lang="ru-RU" dirty="0" err="1"/>
              <a:t>договір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. </a:t>
            </a:r>
            <a:endParaRPr lang="x-none" dirty="0"/>
          </a:p>
        </p:txBody>
      </p:sp>
      <p:sp>
        <p:nvSpPr>
          <p:cNvPr id="3" name="Стрелка: вправо 2">
            <a:extLst>
              <a:ext uri="{FF2B5EF4-FFF2-40B4-BE49-F238E27FC236}">
                <a16:creationId xmlns:a16="http://schemas.microsoft.com/office/drawing/2014/main" xmlns="" id="{AC475262-DEA0-4442-BC5F-C509B903C431}"/>
              </a:ext>
            </a:extLst>
          </p:cNvPr>
          <p:cNvSpPr/>
          <p:nvPr/>
        </p:nvSpPr>
        <p:spPr>
          <a:xfrm>
            <a:off x="488504" y="2102211"/>
            <a:ext cx="792088" cy="336670"/>
          </a:xfrm>
          <a:prstGeom prst="rightArrow">
            <a:avLst/>
          </a:prstGeom>
          <a:solidFill>
            <a:srgbClr val="C0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AC21E6E-F2FD-4C81-810E-1862AA9DD5E6}"/>
              </a:ext>
            </a:extLst>
          </p:cNvPr>
          <p:cNvSpPr txBox="1"/>
          <p:nvPr/>
        </p:nvSpPr>
        <p:spPr>
          <a:xfrm>
            <a:off x="452500" y="3885518"/>
            <a:ext cx="9073008" cy="10673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dirty="0"/>
              <a:t>Страховик (</a:t>
            </a:r>
            <a:r>
              <a:rPr lang="ru-RU" dirty="0" err="1"/>
              <a:t>страховий</a:t>
            </a:r>
            <a:r>
              <a:rPr lang="ru-RU" dirty="0"/>
              <a:t> </a:t>
            </a:r>
            <a:r>
              <a:rPr lang="ru-RU" dirty="0" err="1"/>
              <a:t>посередник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договір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укладається</a:t>
            </a:r>
            <a:r>
              <a:rPr lang="ru-RU" dirty="0"/>
              <a:t> за </a:t>
            </a:r>
            <a:r>
              <a:rPr lang="ru-RU" dirty="0" err="1"/>
              <a:t>посередництвом</a:t>
            </a:r>
            <a:r>
              <a:rPr lang="ru-RU" dirty="0"/>
              <a:t> </a:t>
            </a:r>
            <a:r>
              <a:rPr lang="ru-RU" dirty="0" err="1"/>
              <a:t>такої</a:t>
            </a:r>
            <a:r>
              <a:rPr lang="ru-RU" dirty="0"/>
              <a:t> особи) </a:t>
            </a:r>
            <a:r>
              <a:rPr lang="ru-RU" dirty="0" err="1"/>
              <a:t>укладає</a:t>
            </a:r>
            <a:r>
              <a:rPr lang="ru-RU" dirty="0"/>
              <a:t> договори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загальних</a:t>
            </a:r>
            <a:r>
              <a:rPr lang="ru-RU" dirty="0"/>
              <a:t> умов страхового продукту, </a:t>
            </a:r>
            <a:r>
              <a:rPr lang="ru-RU" dirty="0" err="1"/>
              <a:t>розроблених</a:t>
            </a:r>
            <a:r>
              <a:rPr lang="ru-RU" dirty="0"/>
              <a:t>: </a:t>
            </a:r>
          </a:p>
        </p:txBody>
      </p:sp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xmlns="" id="{CA8B30F8-0CB7-470B-B184-F76540AFFE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37217122"/>
              </p:ext>
            </p:extLst>
          </p:nvPr>
        </p:nvGraphicFramePr>
        <p:xfrm>
          <a:off x="1941227" y="4951885"/>
          <a:ext cx="6023546" cy="1672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xmlns="" id="{94C0E672-6EB0-4854-84DF-57486CB3E0CB}"/>
              </a:ext>
            </a:extLst>
          </p:cNvPr>
          <p:cNvCxnSpPr/>
          <p:nvPr/>
        </p:nvCxnSpPr>
        <p:spPr>
          <a:xfrm flipV="1">
            <a:off x="0" y="3885518"/>
            <a:ext cx="9906000" cy="3928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349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18336</TotalTime>
  <Words>1439</Words>
  <Application>Microsoft Office PowerPoint</Application>
  <PresentationFormat>Лист A4 (210x297 мм)</PresentationFormat>
  <Paragraphs>88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Пользователь Windows</cp:lastModifiedBy>
  <cp:revision>731</cp:revision>
  <dcterms:created xsi:type="dcterms:W3CDTF">2015-01-26T12:29:32Z</dcterms:created>
  <dcterms:modified xsi:type="dcterms:W3CDTF">2025-09-17T07:05:05Z</dcterms:modified>
</cp:coreProperties>
</file>